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sldIdLst>
    <p:sldId id="285" r:id="rId2"/>
    <p:sldId id="287" r:id="rId3"/>
    <p:sldId id="280" r:id="rId4"/>
    <p:sldId id="288" r:id="rId5"/>
    <p:sldId id="256" r:id="rId6"/>
    <p:sldId id="257" r:id="rId7"/>
    <p:sldId id="294" r:id="rId8"/>
    <p:sldId id="295" r:id="rId9"/>
    <p:sldId id="299" r:id="rId10"/>
    <p:sldId id="300" r:id="rId11"/>
    <p:sldId id="304" r:id="rId12"/>
    <p:sldId id="305" r:id="rId13"/>
    <p:sldId id="306" r:id="rId14"/>
    <p:sldId id="307" r:id="rId15"/>
    <p:sldId id="308" r:id="rId16"/>
    <p:sldId id="309" r:id="rId17"/>
    <p:sldId id="310" r:id="rId18"/>
    <p:sldId id="311" r:id="rId19"/>
    <p:sldId id="312" r:id="rId20"/>
    <p:sldId id="313" r:id="rId21"/>
    <p:sldId id="314" r:id="rId22"/>
    <p:sldId id="315" r:id="rId23"/>
    <p:sldId id="316" r:id="rId24"/>
    <p:sldId id="317" r:id="rId25"/>
    <p:sldId id="301" r:id="rId26"/>
    <p:sldId id="302" r:id="rId27"/>
    <p:sldId id="303" r:id="rId28"/>
  </p:sldIdLst>
  <p:sldSz cx="18288000" cy="10287000"/>
  <p:notesSz cx="6858000" cy="9144000"/>
  <p:embeddedFontLst>
    <p:embeddedFont>
      <p:font typeface="Filson Pro" panose="020B0604020202020204" charset="0"/>
      <p:regular r:id="rId30"/>
    </p:embeddedFont>
    <p:embeddedFont>
      <p:font typeface="Filson Pro Bold" panose="020B0604020202020204" charset="0"/>
      <p:regular r:id="rId31"/>
    </p:embeddedFont>
    <p:embeddedFont>
      <p:font typeface="Filson Pro Medium"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2BA"/>
    <a:srgbClr val="BDD100"/>
    <a:srgbClr val="4C1272"/>
    <a:srgbClr val="D19705"/>
    <a:srgbClr val="455460"/>
    <a:srgbClr val="124815"/>
    <a:srgbClr val="00AF61"/>
    <a:srgbClr val="D30258"/>
    <a:srgbClr val="D0021B"/>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2" d="100"/>
          <a:sy n="72" d="100"/>
        </p:scale>
        <p:origin x="65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2" d="100"/>
        <a:sy n="52"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74828F-386C-41A1-861A-3FAE9328EDEC}" type="datetimeFigureOut">
              <a:rPr lang="en-GB" smtClean="0"/>
              <a:t>20/09/2024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3131E1-9543-44D0-8E44-EFCA3CE72DD9}" type="slidenum">
              <a:rPr lang="en-GB" smtClean="0"/>
              <a:t>‹#›</a:t>
            </a:fld>
            <a:endParaRPr lang="en-GB"/>
          </a:p>
        </p:txBody>
      </p:sp>
    </p:spTree>
    <p:extLst>
      <p:ext uri="{BB962C8B-B14F-4D97-AF65-F5344CB8AC3E}">
        <p14:creationId xmlns:p14="http://schemas.microsoft.com/office/powerpoint/2010/main" val="3457952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Teachers – ask students to come up with some ideas of jobs related to Art and Design, then click to reveal some examples. You can click on any of these to open up a job profile to find out more. </a:t>
            </a:r>
          </a:p>
        </p:txBody>
      </p:sp>
      <p:sp>
        <p:nvSpPr>
          <p:cNvPr id="4" name="Slide Number Placeholder 3"/>
          <p:cNvSpPr>
            <a:spLocks noGrp="1"/>
          </p:cNvSpPr>
          <p:nvPr>
            <p:ph type="sldNum" sz="quarter" idx="5"/>
          </p:nvPr>
        </p:nvSpPr>
        <p:spPr/>
        <p:txBody>
          <a:bodyPr/>
          <a:lstStyle/>
          <a:p>
            <a:fld id="{EB3131E1-9543-44D0-8E44-EFCA3CE72DD9}" type="slidenum">
              <a:rPr lang="en-GB" smtClean="0"/>
              <a:t>5</a:t>
            </a:fld>
            <a:endParaRPr lang="en-GB"/>
          </a:p>
        </p:txBody>
      </p:sp>
    </p:spTree>
    <p:extLst>
      <p:ext uri="{BB962C8B-B14F-4D97-AF65-F5344CB8AC3E}">
        <p14:creationId xmlns:p14="http://schemas.microsoft.com/office/powerpoint/2010/main" val="1332236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may discuss post 16 pathways and/or post 18 pathways (delete section if not relevant to your students). You may mention local providers that you know offer some of these courses.</a:t>
            </a:r>
          </a:p>
          <a:p>
            <a:r>
              <a:rPr lang="en-GB" dirty="0"/>
              <a:t>NB. Use the blue button at the bottom to move to the next slide. </a:t>
            </a:r>
          </a:p>
          <a:p>
            <a:endParaRPr lang="en-GB" dirty="0"/>
          </a:p>
        </p:txBody>
      </p:sp>
      <p:sp>
        <p:nvSpPr>
          <p:cNvPr id="4" name="Slide Number Placeholder 3"/>
          <p:cNvSpPr>
            <a:spLocks noGrp="1"/>
          </p:cNvSpPr>
          <p:nvPr>
            <p:ph type="sldNum" sz="quarter" idx="5"/>
          </p:nvPr>
        </p:nvSpPr>
        <p:spPr/>
        <p:txBody>
          <a:bodyPr/>
          <a:lstStyle/>
          <a:p>
            <a:fld id="{EB3131E1-9543-44D0-8E44-EFCA3CE72DD9}" type="slidenum">
              <a:rPr lang="en-GB" smtClean="0"/>
              <a:t>6</a:t>
            </a:fld>
            <a:endParaRPr lang="en-GB"/>
          </a:p>
        </p:txBody>
      </p:sp>
    </p:spTree>
    <p:extLst>
      <p:ext uri="{BB962C8B-B14F-4D97-AF65-F5344CB8AC3E}">
        <p14:creationId xmlns:p14="http://schemas.microsoft.com/office/powerpoint/2010/main" val="4102326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Teachers – ask students to come up with some ideas of jobs related to Art and Design, then click to reveal some examples. You can click on any of these to open up a job profile to find out more. </a:t>
            </a:r>
          </a:p>
        </p:txBody>
      </p:sp>
      <p:sp>
        <p:nvSpPr>
          <p:cNvPr id="4" name="Slide Number Placeholder 3"/>
          <p:cNvSpPr>
            <a:spLocks noGrp="1"/>
          </p:cNvSpPr>
          <p:nvPr>
            <p:ph type="sldNum" sz="quarter" idx="5"/>
          </p:nvPr>
        </p:nvSpPr>
        <p:spPr/>
        <p:txBody>
          <a:bodyPr/>
          <a:lstStyle/>
          <a:p>
            <a:fld id="{EB3131E1-9543-44D0-8E44-EFCA3CE72DD9}" type="slidenum">
              <a:rPr lang="en-GB" smtClean="0"/>
              <a:t>7</a:t>
            </a:fld>
            <a:endParaRPr lang="en-GB"/>
          </a:p>
        </p:txBody>
      </p:sp>
    </p:spTree>
    <p:extLst>
      <p:ext uri="{BB962C8B-B14F-4D97-AF65-F5344CB8AC3E}">
        <p14:creationId xmlns:p14="http://schemas.microsoft.com/office/powerpoint/2010/main" val="3184185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may discuss post 16 pathways and/or post 18 pathways (delete section if not relevant to your students). You may mention local providers that you know offer some of these courses.</a:t>
            </a:r>
          </a:p>
          <a:p>
            <a:endParaRPr lang="en-GB" dirty="0"/>
          </a:p>
        </p:txBody>
      </p:sp>
      <p:sp>
        <p:nvSpPr>
          <p:cNvPr id="4" name="Slide Number Placeholder 3"/>
          <p:cNvSpPr>
            <a:spLocks noGrp="1"/>
          </p:cNvSpPr>
          <p:nvPr>
            <p:ph type="sldNum" sz="quarter" idx="5"/>
          </p:nvPr>
        </p:nvSpPr>
        <p:spPr/>
        <p:txBody>
          <a:bodyPr/>
          <a:lstStyle/>
          <a:p>
            <a:fld id="{EB3131E1-9543-44D0-8E44-EFCA3CE72DD9}" type="slidenum">
              <a:rPr lang="en-GB" smtClean="0"/>
              <a:t>8</a:t>
            </a:fld>
            <a:endParaRPr lang="en-GB"/>
          </a:p>
        </p:txBody>
      </p:sp>
    </p:spTree>
    <p:extLst>
      <p:ext uri="{BB962C8B-B14F-4D97-AF65-F5344CB8AC3E}">
        <p14:creationId xmlns:p14="http://schemas.microsoft.com/office/powerpoint/2010/main" val="3473538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Teachers – ask students to come up with some ideas of jobs related to Art and Design, then click to reveal some examples. You can click on any of these to open up a job profile to find out more. </a:t>
            </a:r>
          </a:p>
        </p:txBody>
      </p:sp>
      <p:sp>
        <p:nvSpPr>
          <p:cNvPr id="4" name="Slide Number Placeholder 3"/>
          <p:cNvSpPr>
            <a:spLocks noGrp="1"/>
          </p:cNvSpPr>
          <p:nvPr>
            <p:ph type="sldNum" sz="quarter" idx="5"/>
          </p:nvPr>
        </p:nvSpPr>
        <p:spPr/>
        <p:txBody>
          <a:bodyPr/>
          <a:lstStyle/>
          <a:p>
            <a:fld id="{EB3131E1-9543-44D0-8E44-EFCA3CE72DD9}" type="slidenum">
              <a:rPr lang="en-GB" smtClean="0"/>
              <a:t>9</a:t>
            </a:fld>
            <a:endParaRPr lang="en-GB"/>
          </a:p>
        </p:txBody>
      </p:sp>
    </p:spTree>
    <p:extLst>
      <p:ext uri="{BB962C8B-B14F-4D97-AF65-F5344CB8AC3E}">
        <p14:creationId xmlns:p14="http://schemas.microsoft.com/office/powerpoint/2010/main" val="954502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may discuss post 16 pathways and/or post 18 pathways (delete section if not relevant to your students). You may mention local providers that you know offer some of these courses.</a:t>
            </a:r>
          </a:p>
          <a:p>
            <a:endParaRPr lang="en-GB" dirty="0"/>
          </a:p>
        </p:txBody>
      </p:sp>
      <p:sp>
        <p:nvSpPr>
          <p:cNvPr id="4" name="Slide Number Placeholder 3"/>
          <p:cNvSpPr>
            <a:spLocks noGrp="1"/>
          </p:cNvSpPr>
          <p:nvPr>
            <p:ph type="sldNum" sz="quarter" idx="5"/>
          </p:nvPr>
        </p:nvSpPr>
        <p:spPr/>
        <p:txBody>
          <a:bodyPr/>
          <a:lstStyle/>
          <a:p>
            <a:fld id="{EB3131E1-9543-44D0-8E44-EFCA3CE72DD9}" type="slidenum">
              <a:rPr lang="en-GB" smtClean="0"/>
              <a:t>10</a:t>
            </a:fld>
            <a:endParaRPr lang="en-GB"/>
          </a:p>
        </p:txBody>
      </p:sp>
    </p:spTree>
    <p:extLst>
      <p:ext uri="{BB962C8B-B14F-4D97-AF65-F5344CB8AC3E}">
        <p14:creationId xmlns:p14="http://schemas.microsoft.com/office/powerpoint/2010/main" val="2308575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Teachers – ask students to come up with some ideas of jobs related to Art and Design, then click to reveal some examples. You can click on any of these to open up a job profile to find out more. </a:t>
            </a:r>
          </a:p>
        </p:txBody>
      </p:sp>
      <p:sp>
        <p:nvSpPr>
          <p:cNvPr id="4" name="Slide Number Placeholder 3"/>
          <p:cNvSpPr>
            <a:spLocks noGrp="1"/>
          </p:cNvSpPr>
          <p:nvPr>
            <p:ph type="sldNum" sz="quarter" idx="5"/>
          </p:nvPr>
        </p:nvSpPr>
        <p:spPr/>
        <p:txBody>
          <a:bodyPr/>
          <a:lstStyle/>
          <a:p>
            <a:fld id="{EB3131E1-9543-44D0-8E44-EFCA3CE72DD9}" type="slidenum">
              <a:rPr lang="en-GB" smtClean="0"/>
              <a:t>11</a:t>
            </a:fld>
            <a:endParaRPr lang="en-GB"/>
          </a:p>
        </p:txBody>
      </p:sp>
    </p:spTree>
    <p:extLst>
      <p:ext uri="{BB962C8B-B14F-4D97-AF65-F5344CB8AC3E}">
        <p14:creationId xmlns:p14="http://schemas.microsoft.com/office/powerpoint/2010/main" val="2880054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may discuss post 16 pathways and/or post 18 pathways (delete section if not relevant to your students). You may mention local providers that you know offer some of these courses.</a:t>
            </a:r>
          </a:p>
          <a:p>
            <a:endParaRPr lang="en-GB" dirty="0"/>
          </a:p>
        </p:txBody>
      </p:sp>
      <p:sp>
        <p:nvSpPr>
          <p:cNvPr id="4" name="Slide Number Placeholder 3"/>
          <p:cNvSpPr>
            <a:spLocks noGrp="1"/>
          </p:cNvSpPr>
          <p:nvPr>
            <p:ph type="sldNum" sz="quarter" idx="5"/>
          </p:nvPr>
        </p:nvSpPr>
        <p:spPr/>
        <p:txBody>
          <a:bodyPr/>
          <a:lstStyle/>
          <a:p>
            <a:fld id="{EB3131E1-9543-44D0-8E44-EFCA3CE72DD9}" type="slidenum">
              <a:rPr lang="en-GB" smtClean="0"/>
              <a:t>12</a:t>
            </a:fld>
            <a:endParaRPr lang="en-GB"/>
          </a:p>
        </p:txBody>
      </p:sp>
    </p:spTree>
    <p:extLst>
      <p:ext uri="{BB962C8B-B14F-4D97-AF65-F5344CB8AC3E}">
        <p14:creationId xmlns:p14="http://schemas.microsoft.com/office/powerpoint/2010/main" val="3547364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Teachers – ask students to come up with some ideas of jobs related to Art and Design, then click to reveal some examples. You can click on any of these to open up a job profile to find out more. </a:t>
            </a:r>
          </a:p>
        </p:txBody>
      </p:sp>
      <p:sp>
        <p:nvSpPr>
          <p:cNvPr id="4" name="Slide Number Placeholder 3"/>
          <p:cNvSpPr>
            <a:spLocks noGrp="1"/>
          </p:cNvSpPr>
          <p:nvPr>
            <p:ph type="sldNum" sz="quarter" idx="5"/>
          </p:nvPr>
        </p:nvSpPr>
        <p:spPr/>
        <p:txBody>
          <a:bodyPr/>
          <a:lstStyle/>
          <a:p>
            <a:fld id="{EB3131E1-9543-44D0-8E44-EFCA3CE72DD9}" type="slidenum">
              <a:rPr lang="en-GB" smtClean="0"/>
              <a:t>13</a:t>
            </a:fld>
            <a:endParaRPr lang="en-GB"/>
          </a:p>
        </p:txBody>
      </p:sp>
    </p:spTree>
    <p:extLst>
      <p:ext uri="{BB962C8B-B14F-4D97-AF65-F5344CB8AC3E}">
        <p14:creationId xmlns:p14="http://schemas.microsoft.com/office/powerpoint/2010/main" val="4169064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may discuss post 16 pathways and/or post 18 pathways (delete section if not relevant to your students). You may mention local providers that you know offer some of these courses.</a:t>
            </a:r>
          </a:p>
          <a:p>
            <a:endParaRPr lang="en-GB" dirty="0"/>
          </a:p>
        </p:txBody>
      </p:sp>
      <p:sp>
        <p:nvSpPr>
          <p:cNvPr id="4" name="Slide Number Placeholder 3"/>
          <p:cNvSpPr>
            <a:spLocks noGrp="1"/>
          </p:cNvSpPr>
          <p:nvPr>
            <p:ph type="sldNum" sz="quarter" idx="5"/>
          </p:nvPr>
        </p:nvSpPr>
        <p:spPr/>
        <p:txBody>
          <a:bodyPr/>
          <a:lstStyle/>
          <a:p>
            <a:fld id="{EB3131E1-9543-44D0-8E44-EFCA3CE72DD9}" type="slidenum">
              <a:rPr lang="en-GB" smtClean="0"/>
              <a:t>14</a:t>
            </a:fld>
            <a:endParaRPr lang="en-GB"/>
          </a:p>
        </p:txBody>
      </p:sp>
    </p:spTree>
    <p:extLst>
      <p:ext uri="{BB962C8B-B14F-4D97-AF65-F5344CB8AC3E}">
        <p14:creationId xmlns:p14="http://schemas.microsoft.com/office/powerpoint/2010/main" val="2700337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Teachers – ask students to come up with some ideas of jobs related to Art and Design, then click to reveal some examples. You can click on any of these to open up a job profile to find out more. </a:t>
            </a:r>
          </a:p>
        </p:txBody>
      </p:sp>
      <p:sp>
        <p:nvSpPr>
          <p:cNvPr id="4" name="Slide Number Placeholder 3"/>
          <p:cNvSpPr>
            <a:spLocks noGrp="1"/>
          </p:cNvSpPr>
          <p:nvPr>
            <p:ph type="sldNum" sz="quarter" idx="5"/>
          </p:nvPr>
        </p:nvSpPr>
        <p:spPr/>
        <p:txBody>
          <a:bodyPr/>
          <a:lstStyle/>
          <a:p>
            <a:fld id="{EB3131E1-9543-44D0-8E44-EFCA3CE72DD9}" type="slidenum">
              <a:rPr lang="en-GB" smtClean="0"/>
              <a:t>15</a:t>
            </a:fld>
            <a:endParaRPr lang="en-GB"/>
          </a:p>
        </p:txBody>
      </p:sp>
    </p:spTree>
    <p:extLst>
      <p:ext uri="{BB962C8B-B14F-4D97-AF65-F5344CB8AC3E}">
        <p14:creationId xmlns:p14="http://schemas.microsoft.com/office/powerpoint/2010/main" val="821640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may discuss post 16 pathways and/or post 18 pathways (delete section if not relevant to your students). You may mention local providers that you know offer some of these courses.</a:t>
            </a:r>
          </a:p>
          <a:p>
            <a:endParaRPr lang="en-GB" dirty="0"/>
          </a:p>
        </p:txBody>
      </p:sp>
      <p:sp>
        <p:nvSpPr>
          <p:cNvPr id="4" name="Slide Number Placeholder 3"/>
          <p:cNvSpPr>
            <a:spLocks noGrp="1"/>
          </p:cNvSpPr>
          <p:nvPr>
            <p:ph type="sldNum" sz="quarter" idx="5"/>
          </p:nvPr>
        </p:nvSpPr>
        <p:spPr/>
        <p:txBody>
          <a:bodyPr/>
          <a:lstStyle/>
          <a:p>
            <a:fld id="{EB3131E1-9543-44D0-8E44-EFCA3CE72DD9}" type="slidenum">
              <a:rPr lang="en-GB" smtClean="0"/>
              <a:t>16</a:t>
            </a:fld>
            <a:endParaRPr lang="en-GB"/>
          </a:p>
        </p:txBody>
      </p:sp>
    </p:spTree>
    <p:extLst>
      <p:ext uri="{BB962C8B-B14F-4D97-AF65-F5344CB8AC3E}">
        <p14:creationId xmlns:p14="http://schemas.microsoft.com/office/powerpoint/2010/main" val="4275351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Teachers – ask students to come up with some ideas of jobs related to Art and Design, then click to reveal some examples. You can click on any of these to open up a job profile to find out more. </a:t>
            </a:r>
          </a:p>
        </p:txBody>
      </p:sp>
      <p:sp>
        <p:nvSpPr>
          <p:cNvPr id="4" name="Slide Number Placeholder 3"/>
          <p:cNvSpPr>
            <a:spLocks noGrp="1"/>
          </p:cNvSpPr>
          <p:nvPr>
            <p:ph type="sldNum" sz="quarter" idx="5"/>
          </p:nvPr>
        </p:nvSpPr>
        <p:spPr/>
        <p:txBody>
          <a:bodyPr/>
          <a:lstStyle/>
          <a:p>
            <a:fld id="{EB3131E1-9543-44D0-8E44-EFCA3CE72DD9}" type="slidenum">
              <a:rPr lang="en-GB" smtClean="0"/>
              <a:t>17</a:t>
            </a:fld>
            <a:endParaRPr lang="en-GB"/>
          </a:p>
        </p:txBody>
      </p:sp>
    </p:spTree>
    <p:extLst>
      <p:ext uri="{BB962C8B-B14F-4D97-AF65-F5344CB8AC3E}">
        <p14:creationId xmlns:p14="http://schemas.microsoft.com/office/powerpoint/2010/main" val="2907403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may discuss post 16 pathways and/or post 18 pathways (delete section if not relevant to your students). You may mention local providers that you know offer some of these courses.</a:t>
            </a:r>
          </a:p>
          <a:p>
            <a:endParaRPr lang="en-GB" dirty="0"/>
          </a:p>
        </p:txBody>
      </p:sp>
      <p:sp>
        <p:nvSpPr>
          <p:cNvPr id="4" name="Slide Number Placeholder 3"/>
          <p:cNvSpPr>
            <a:spLocks noGrp="1"/>
          </p:cNvSpPr>
          <p:nvPr>
            <p:ph type="sldNum" sz="quarter" idx="5"/>
          </p:nvPr>
        </p:nvSpPr>
        <p:spPr/>
        <p:txBody>
          <a:bodyPr/>
          <a:lstStyle/>
          <a:p>
            <a:fld id="{EB3131E1-9543-44D0-8E44-EFCA3CE72DD9}" type="slidenum">
              <a:rPr lang="en-GB" smtClean="0"/>
              <a:t>18</a:t>
            </a:fld>
            <a:endParaRPr lang="en-GB"/>
          </a:p>
        </p:txBody>
      </p:sp>
    </p:spTree>
    <p:extLst>
      <p:ext uri="{BB962C8B-B14F-4D97-AF65-F5344CB8AC3E}">
        <p14:creationId xmlns:p14="http://schemas.microsoft.com/office/powerpoint/2010/main" val="2707630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Teachers – ask students to come up with some ideas of jobs related to Art and Design, then click to reveal some examples. You can click on any of these to open up a job profile to find out more. </a:t>
            </a:r>
          </a:p>
        </p:txBody>
      </p:sp>
      <p:sp>
        <p:nvSpPr>
          <p:cNvPr id="4" name="Slide Number Placeholder 3"/>
          <p:cNvSpPr>
            <a:spLocks noGrp="1"/>
          </p:cNvSpPr>
          <p:nvPr>
            <p:ph type="sldNum" sz="quarter" idx="5"/>
          </p:nvPr>
        </p:nvSpPr>
        <p:spPr/>
        <p:txBody>
          <a:bodyPr/>
          <a:lstStyle/>
          <a:p>
            <a:fld id="{EB3131E1-9543-44D0-8E44-EFCA3CE72DD9}" type="slidenum">
              <a:rPr lang="en-GB" smtClean="0"/>
              <a:t>19</a:t>
            </a:fld>
            <a:endParaRPr lang="en-GB"/>
          </a:p>
        </p:txBody>
      </p:sp>
    </p:spTree>
    <p:extLst>
      <p:ext uri="{BB962C8B-B14F-4D97-AF65-F5344CB8AC3E}">
        <p14:creationId xmlns:p14="http://schemas.microsoft.com/office/powerpoint/2010/main" val="2475389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may discuss post 16 pathways and/or post 18 pathways (delete section if not relevant to your students). You may mention local providers that you know offer some of these courses.</a:t>
            </a:r>
          </a:p>
          <a:p>
            <a:endParaRPr lang="en-GB" dirty="0"/>
          </a:p>
        </p:txBody>
      </p:sp>
      <p:sp>
        <p:nvSpPr>
          <p:cNvPr id="4" name="Slide Number Placeholder 3"/>
          <p:cNvSpPr>
            <a:spLocks noGrp="1"/>
          </p:cNvSpPr>
          <p:nvPr>
            <p:ph type="sldNum" sz="quarter" idx="5"/>
          </p:nvPr>
        </p:nvSpPr>
        <p:spPr/>
        <p:txBody>
          <a:bodyPr/>
          <a:lstStyle/>
          <a:p>
            <a:fld id="{EB3131E1-9543-44D0-8E44-EFCA3CE72DD9}" type="slidenum">
              <a:rPr lang="en-GB" smtClean="0"/>
              <a:t>20</a:t>
            </a:fld>
            <a:endParaRPr lang="en-GB"/>
          </a:p>
        </p:txBody>
      </p:sp>
    </p:spTree>
    <p:extLst>
      <p:ext uri="{BB962C8B-B14F-4D97-AF65-F5344CB8AC3E}">
        <p14:creationId xmlns:p14="http://schemas.microsoft.com/office/powerpoint/2010/main" val="827434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Teachers – ask students to come up with some ideas of jobs related to Art and Design, then click to reveal some examples. You can click on any of these to open up a job profile to find out more. </a:t>
            </a:r>
          </a:p>
        </p:txBody>
      </p:sp>
      <p:sp>
        <p:nvSpPr>
          <p:cNvPr id="4" name="Slide Number Placeholder 3"/>
          <p:cNvSpPr>
            <a:spLocks noGrp="1"/>
          </p:cNvSpPr>
          <p:nvPr>
            <p:ph type="sldNum" sz="quarter" idx="5"/>
          </p:nvPr>
        </p:nvSpPr>
        <p:spPr/>
        <p:txBody>
          <a:bodyPr/>
          <a:lstStyle/>
          <a:p>
            <a:fld id="{EB3131E1-9543-44D0-8E44-EFCA3CE72DD9}" type="slidenum">
              <a:rPr lang="en-GB" smtClean="0"/>
              <a:t>21</a:t>
            </a:fld>
            <a:endParaRPr lang="en-GB"/>
          </a:p>
        </p:txBody>
      </p:sp>
    </p:spTree>
    <p:extLst>
      <p:ext uri="{BB962C8B-B14F-4D97-AF65-F5344CB8AC3E}">
        <p14:creationId xmlns:p14="http://schemas.microsoft.com/office/powerpoint/2010/main" val="7608513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may discuss post 16 pathways and/or post 18 pathways (delete section if not relevant to your students). You may mention local providers that you know offer some of these courses.</a:t>
            </a:r>
          </a:p>
          <a:p>
            <a:endParaRPr lang="en-GB" dirty="0"/>
          </a:p>
        </p:txBody>
      </p:sp>
      <p:sp>
        <p:nvSpPr>
          <p:cNvPr id="4" name="Slide Number Placeholder 3"/>
          <p:cNvSpPr>
            <a:spLocks noGrp="1"/>
          </p:cNvSpPr>
          <p:nvPr>
            <p:ph type="sldNum" sz="quarter" idx="5"/>
          </p:nvPr>
        </p:nvSpPr>
        <p:spPr/>
        <p:txBody>
          <a:bodyPr/>
          <a:lstStyle/>
          <a:p>
            <a:fld id="{EB3131E1-9543-44D0-8E44-EFCA3CE72DD9}" type="slidenum">
              <a:rPr lang="en-GB" smtClean="0"/>
              <a:t>22</a:t>
            </a:fld>
            <a:endParaRPr lang="en-GB"/>
          </a:p>
        </p:txBody>
      </p:sp>
    </p:spTree>
    <p:extLst>
      <p:ext uri="{BB962C8B-B14F-4D97-AF65-F5344CB8AC3E}">
        <p14:creationId xmlns:p14="http://schemas.microsoft.com/office/powerpoint/2010/main" val="34305055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Teachers – ask students to come up with some ideas of jobs related to Art and Design, then click to reveal some examples. You can click on any of these to open up a job profile to find out more. </a:t>
            </a:r>
          </a:p>
        </p:txBody>
      </p:sp>
      <p:sp>
        <p:nvSpPr>
          <p:cNvPr id="4" name="Slide Number Placeholder 3"/>
          <p:cNvSpPr>
            <a:spLocks noGrp="1"/>
          </p:cNvSpPr>
          <p:nvPr>
            <p:ph type="sldNum" sz="quarter" idx="5"/>
          </p:nvPr>
        </p:nvSpPr>
        <p:spPr/>
        <p:txBody>
          <a:bodyPr/>
          <a:lstStyle/>
          <a:p>
            <a:fld id="{EB3131E1-9543-44D0-8E44-EFCA3CE72DD9}" type="slidenum">
              <a:rPr lang="en-GB" smtClean="0"/>
              <a:t>23</a:t>
            </a:fld>
            <a:endParaRPr lang="en-GB"/>
          </a:p>
        </p:txBody>
      </p:sp>
    </p:spTree>
    <p:extLst>
      <p:ext uri="{BB962C8B-B14F-4D97-AF65-F5344CB8AC3E}">
        <p14:creationId xmlns:p14="http://schemas.microsoft.com/office/powerpoint/2010/main" val="1126479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may discuss post 16 pathways and/or post 18 pathways (delete section if not relevant to your students). You may mention local providers that you know offer some of these courses.</a:t>
            </a:r>
          </a:p>
          <a:p>
            <a:endParaRPr lang="en-GB" dirty="0"/>
          </a:p>
        </p:txBody>
      </p:sp>
      <p:sp>
        <p:nvSpPr>
          <p:cNvPr id="4" name="Slide Number Placeholder 3"/>
          <p:cNvSpPr>
            <a:spLocks noGrp="1"/>
          </p:cNvSpPr>
          <p:nvPr>
            <p:ph type="sldNum" sz="quarter" idx="5"/>
          </p:nvPr>
        </p:nvSpPr>
        <p:spPr/>
        <p:txBody>
          <a:bodyPr/>
          <a:lstStyle/>
          <a:p>
            <a:fld id="{EB3131E1-9543-44D0-8E44-EFCA3CE72DD9}" type="slidenum">
              <a:rPr lang="en-GB" smtClean="0"/>
              <a:t>24</a:t>
            </a:fld>
            <a:endParaRPr lang="en-GB"/>
          </a:p>
        </p:txBody>
      </p:sp>
    </p:spTree>
    <p:extLst>
      <p:ext uri="{BB962C8B-B14F-4D97-AF65-F5344CB8AC3E}">
        <p14:creationId xmlns:p14="http://schemas.microsoft.com/office/powerpoint/2010/main" val="1953381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Show students how to register/log in to Careerpilot and where to find information on jobs, courses and apprenticeships on Careerpilot.</a:t>
            </a:r>
          </a:p>
        </p:txBody>
      </p:sp>
      <p:sp>
        <p:nvSpPr>
          <p:cNvPr id="4" name="Slide Number Placeholder 3"/>
          <p:cNvSpPr>
            <a:spLocks noGrp="1"/>
          </p:cNvSpPr>
          <p:nvPr>
            <p:ph type="sldNum" sz="quarter" idx="5"/>
          </p:nvPr>
        </p:nvSpPr>
        <p:spPr/>
        <p:txBody>
          <a:bodyPr/>
          <a:lstStyle/>
          <a:p>
            <a:fld id="{EB3131E1-9543-44D0-8E44-EFCA3CE72DD9}" type="slidenum">
              <a:rPr lang="en-GB" smtClean="0"/>
              <a:t>25</a:t>
            </a:fld>
            <a:endParaRPr lang="en-GB"/>
          </a:p>
        </p:txBody>
      </p:sp>
    </p:spTree>
    <p:extLst>
      <p:ext uri="{BB962C8B-B14F-4D97-AF65-F5344CB8AC3E}">
        <p14:creationId xmlns:p14="http://schemas.microsoft.com/office/powerpoint/2010/main" val="35270474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that students can save any jobs, courses, providers or apprenticeships they’re interested in to their Career Tools.</a:t>
            </a:r>
          </a:p>
        </p:txBody>
      </p:sp>
      <p:sp>
        <p:nvSpPr>
          <p:cNvPr id="4" name="Slide Number Placeholder 3"/>
          <p:cNvSpPr>
            <a:spLocks noGrp="1"/>
          </p:cNvSpPr>
          <p:nvPr>
            <p:ph type="sldNum" sz="quarter" idx="5"/>
          </p:nvPr>
        </p:nvSpPr>
        <p:spPr/>
        <p:txBody>
          <a:bodyPr/>
          <a:lstStyle/>
          <a:p>
            <a:fld id="{EB3131E1-9543-44D0-8E44-EFCA3CE72DD9}" type="slidenum">
              <a:rPr lang="en-GB" smtClean="0"/>
              <a:t>26</a:t>
            </a:fld>
            <a:endParaRPr lang="en-GB"/>
          </a:p>
        </p:txBody>
      </p:sp>
    </p:spTree>
    <p:extLst>
      <p:ext uri="{BB962C8B-B14F-4D97-AF65-F5344CB8AC3E}">
        <p14:creationId xmlns:p14="http://schemas.microsoft.com/office/powerpoint/2010/main" val="3738264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svg"/><Relationship Id="rId10" Type="http://schemas.openxmlformats.org/officeDocument/2006/relationships/image" Target="../media/image9.svg"/><Relationship Id="rId19" Type="http://schemas.openxmlformats.org/officeDocument/2006/relationships/image" Target="../media/image18.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hyperlink" Target="http://www.careerpilot.org.uk/adviser-zone/resources-for-subject-teachers-gatsby-benchmark-4"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emf"/><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svg"/><Relationship Id="rId9" Type="http://schemas.openxmlformats.org/officeDocument/2006/relationships/image" Target="../media/image30.png"/></Relationships>
</file>

<file path=ppt/slides/_rels/slide4.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slide" Target="slide17.xml"/><Relationship Id="rId18" Type="http://schemas.openxmlformats.org/officeDocument/2006/relationships/image" Target="../media/image40.png"/><Relationship Id="rId3" Type="http://schemas.openxmlformats.org/officeDocument/2006/relationships/slide" Target="slide5.xml"/><Relationship Id="rId21" Type="http://schemas.openxmlformats.org/officeDocument/2006/relationships/slide" Target="slide21.xml"/><Relationship Id="rId7" Type="http://schemas.openxmlformats.org/officeDocument/2006/relationships/slide" Target="slide9.xml"/><Relationship Id="rId12" Type="http://schemas.openxmlformats.org/officeDocument/2006/relationships/image" Target="../media/image37.png"/><Relationship Id="rId17" Type="http://schemas.openxmlformats.org/officeDocument/2006/relationships/slide" Target="slide23.xml"/><Relationship Id="rId2" Type="http://schemas.openxmlformats.org/officeDocument/2006/relationships/image" Target="../media/image12.png"/><Relationship Id="rId16" Type="http://schemas.openxmlformats.org/officeDocument/2006/relationships/image" Target="../media/image39.png"/><Relationship Id="rId20"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slide" Target="slide15.xml"/><Relationship Id="rId5" Type="http://schemas.openxmlformats.org/officeDocument/2006/relationships/slide" Target="slide7.xml"/><Relationship Id="rId15" Type="http://schemas.openxmlformats.org/officeDocument/2006/relationships/slide" Target="slide19.xml"/><Relationship Id="rId10" Type="http://schemas.openxmlformats.org/officeDocument/2006/relationships/image" Target="../media/image36.png"/><Relationship Id="rId19" Type="http://schemas.openxmlformats.org/officeDocument/2006/relationships/slide" Target="slide11.xml"/><Relationship Id="rId4" Type="http://schemas.openxmlformats.org/officeDocument/2006/relationships/image" Target="../media/image33.png"/><Relationship Id="rId9" Type="http://schemas.openxmlformats.org/officeDocument/2006/relationships/slide" Target="slide13.xml"/><Relationship Id="rId14" Type="http://schemas.openxmlformats.org/officeDocument/2006/relationships/image" Target="../media/image38.png"/><Relationship Id="rId22" Type="http://schemas.openxmlformats.org/officeDocument/2006/relationships/image" Target="../media/image42.png"/></Relationships>
</file>

<file path=ppt/slides/_rels/slide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3.jpeg"/><Relationship Id="rId7" Type="http://schemas.openxmlformats.org/officeDocument/2006/relationships/hyperlink" Target="https://www.careerpilot.org.uk/job-sectors/subject/art"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hyperlink" Target="https://www.careerpilot.org.uk/job-sectors/arts-crafts/job-profile/photographer" TargetMode="Externa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5.jpeg"/><Relationship Id="rId7" Type="http://schemas.openxmlformats.org/officeDocument/2006/relationships/hyperlink" Target="https://www.careerpilot.org.uk/job-sectors/subject/art"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slide" Target="slide25.xml"/></Relationships>
</file>

<file path=ppt/slides/_rels/slide7.xml.rels><?xml version="1.0" encoding="UTF-8" standalone="yes"?>
<Relationships xmlns="http://schemas.openxmlformats.org/package/2006/relationships"><Relationship Id="rId3" Type="http://schemas.openxmlformats.org/officeDocument/2006/relationships/image" Target="../media/image48.jpg"/><Relationship Id="rId7"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www.careerpilot.org.uk/job-sectors/subject/computing" TargetMode="External"/><Relationship Id="rId5" Type="http://schemas.openxmlformats.org/officeDocument/2006/relationships/image" Target="../media/image27.emf"/><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50.jpg"/><Relationship Id="rId7" Type="http://schemas.openxmlformats.org/officeDocument/2006/relationships/hyperlink" Target="https://www.careerpilot.org.uk/job-sectors/subject/computin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slide" Target="slide25.xml"/></Relationships>
</file>

<file path=ppt/slides/_rels/slide9.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www.careerpilot.org.uk/job-sectors/subject/english" TargetMode="External"/><Relationship Id="rId5" Type="http://schemas.openxmlformats.org/officeDocument/2006/relationships/image" Target="../media/image27.emf"/><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53.jpg"/><Relationship Id="rId7" Type="http://schemas.openxmlformats.org/officeDocument/2006/relationships/hyperlink" Target="https://www.careerpilot.org.uk/job-sectors/subject/english"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slide" Target="slide25.xml"/></Relationships>
</file>

<file path=ppt/slides/_rels/slide11.xml.rels><?xml version="1.0" encoding="UTF-8" standalone="yes"?>
<Relationships xmlns="http://schemas.openxmlformats.org/package/2006/relationships"><Relationship Id="rId3" Type="http://schemas.openxmlformats.org/officeDocument/2006/relationships/image" Target="../media/image54.jpg"/><Relationship Id="rId7" Type="http://schemas.openxmlformats.org/officeDocument/2006/relationships/image" Target="../media/image5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www.careerpilot.org.uk/job-sectors/subject/drama" TargetMode="External"/><Relationship Id="rId5" Type="http://schemas.openxmlformats.org/officeDocument/2006/relationships/image" Target="../media/image27.emf"/><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6.jpg"/><Relationship Id="rId7" Type="http://schemas.openxmlformats.org/officeDocument/2006/relationships/hyperlink" Target="https://www.careerpilot.org.uk/job-sectors/subject/drama"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slide" Target="slide25.xml"/></Relationships>
</file>

<file path=ppt/slides/_rels/slide13.xml.rels><?xml version="1.0" encoding="UTF-8" standalone="yes"?>
<Relationships xmlns="http://schemas.openxmlformats.org/package/2006/relationships"><Relationship Id="rId3" Type="http://schemas.openxmlformats.org/officeDocument/2006/relationships/image" Target="../media/image57.jpg"/><Relationship Id="rId7" Type="http://schemas.openxmlformats.org/officeDocument/2006/relationships/image" Target="../media/image5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www.careerpilot.org.uk/job-sectors/subject/geography" TargetMode="External"/><Relationship Id="rId5" Type="http://schemas.openxmlformats.org/officeDocument/2006/relationships/image" Target="../media/image27.emf"/><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9.jpg"/><Relationship Id="rId7" Type="http://schemas.openxmlformats.org/officeDocument/2006/relationships/hyperlink" Target="https://www.careerpilot.org.uk/job-sectors/subject/geography"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slide" Target="slide25.xml"/></Relationships>
</file>

<file path=ppt/slides/_rels/slide15.xml.rels><?xml version="1.0" encoding="UTF-8" standalone="yes"?>
<Relationships xmlns="http://schemas.openxmlformats.org/package/2006/relationships"><Relationship Id="rId3" Type="http://schemas.openxmlformats.org/officeDocument/2006/relationships/image" Target="../media/image61.jpg"/><Relationship Id="rId7"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https://www.careerpilot.org.uk/job-sectors/subject/history" TargetMode="External"/><Relationship Id="rId5" Type="http://schemas.openxmlformats.org/officeDocument/2006/relationships/image" Target="../media/image27.emf"/><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3.jpeg"/><Relationship Id="rId7" Type="http://schemas.openxmlformats.org/officeDocument/2006/relationships/hyperlink" Target="https://www.careerpilot.org.uk/job-sectors/subject/history"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slide" Target="slide25.xml"/></Relationships>
</file>

<file path=ppt/slides/_rels/slide17.xml.rels><?xml version="1.0" encoding="UTF-8" standalone="yes"?>
<Relationships xmlns="http://schemas.openxmlformats.org/package/2006/relationships"><Relationship Id="rId3" Type="http://schemas.openxmlformats.org/officeDocument/2006/relationships/image" Target="../media/image65.jpg"/><Relationship Id="rId7" Type="http://schemas.openxmlformats.org/officeDocument/2006/relationships/image" Target="../media/image6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www.careerpilot.org.uk/job-sectors/subject/languages" TargetMode="External"/><Relationship Id="rId5" Type="http://schemas.openxmlformats.org/officeDocument/2006/relationships/image" Target="../media/image27.emf"/><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7.jpg"/><Relationship Id="rId7" Type="http://schemas.openxmlformats.org/officeDocument/2006/relationships/hyperlink" Target="https://www.careerpilot.org.uk/job-sectors/subject/languages"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slide" Target="slide25.xml"/></Relationships>
</file>

<file path=ppt/slides/_rels/slide19.xml.rels><?xml version="1.0" encoding="UTF-8" standalone="yes"?>
<Relationships xmlns="http://schemas.openxmlformats.org/package/2006/relationships"><Relationship Id="rId3" Type="http://schemas.openxmlformats.org/officeDocument/2006/relationships/image" Target="../media/image68.jpg"/><Relationship Id="rId7" Type="http://schemas.openxmlformats.org/officeDocument/2006/relationships/image" Target="../media/image69.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hyperlink" Target="https://www.careerpilot.org.uk/job-sectors/subject/maths" TargetMode="External"/><Relationship Id="rId5" Type="http://schemas.openxmlformats.org/officeDocument/2006/relationships/image" Target="../media/image27.emf"/><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70.jpg"/><Relationship Id="rId7" Type="http://schemas.openxmlformats.org/officeDocument/2006/relationships/hyperlink" Target="https://www.careerpilot.org.uk/job-sectors/subject/maths"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slide" Target="slide25.xml"/></Relationships>
</file>

<file path=ppt/slides/_rels/slide21.xml.rels><?xml version="1.0" encoding="UTF-8" standalone="yes"?>
<Relationships xmlns="http://schemas.openxmlformats.org/package/2006/relationships"><Relationship Id="rId3" Type="http://schemas.openxmlformats.org/officeDocument/2006/relationships/image" Target="../media/image71.jpg"/><Relationship Id="rId7" Type="http://schemas.openxmlformats.org/officeDocument/2006/relationships/image" Target="../media/image7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https://www.careerpilot.org.uk/job-sectors/subject/music" TargetMode="External"/><Relationship Id="rId5" Type="http://schemas.openxmlformats.org/officeDocument/2006/relationships/image" Target="../media/image27.emf"/><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3.jpeg"/><Relationship Id="rId7" Type="http://schemas.openxmlformats.org/officeDocument/2006/relationships/hyperlink" Target="https://www.careerpilot.org.uk/job-sectors/subject/music"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slide" Target="slide25.xml"/></Relationships>
</file>

<file path=ppt/slides/_rels/slide23.xml.rels><?xml version="1.0" encoding="UTF-8" standalone="yes"?>
<Relationships xmlns="http://schemas.openxmlformats.org/package/2006/relationships"><Relationship Id="rId3" Type="http://schemas.openxmlformats.org/officeDocument/2006/relationships/image" Target="../media/image74.jpg"/><Relationship Id="rId7"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s://www.careerpilot.org.uk/job-sectors/subject/science" TargetMode="External"/><Relationship Id="rId5" Type="http://schemas.openxmlformats.org/officeDocument/2006/relationships/image" Target="../media/image27.emf"/><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6.jpg"/><Relationship Id="rId7" Type="http://schemas.openxmlformats.org/officeDocument/2006/relationships/hyperlink" Target="https://www.careerpilot.org.uk/job-sectors/subject/science"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slide" Target="slide25.xml"/></Relationships>
</file>

<file path=ppt/slides/_rels/slide25.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27.emf"/><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79.svg"/><Relationship Id="rId4" Type="http://schemas.openxmlformats.org/officeDocument/2006/relationships/image" Target="../media/image78.png"/></Relationships>
</file>

<file path=ppt/slides/_rels/slide26.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image" Target="../media/image78.png"/><Relationship Id="rId7" Type="http://schemas.openxmlformats.org/officeDocument/2006/relationships/image" Target="../media/image8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23.png"/><Relationship Id="rId4" Type="http://schemas.openxmlformats.org/officeDocument/2006/relationships/image" Target="../media/image79.svg"/></Relationships>
</file>

<file path=ppt/slides/_rels/slide27.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23.png"/><Relationship Id="rId4" Type="http://schemas.openxmlformats.org/officeDocument/2006/relationships/image" Target="../media/image7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A6428FA-BB6E-4A9F-8376-A14290A21BF0}"/>
              </a:ext>
            </a:extLst>
          </p:cNvPr>
          <p:cNvSpPr/>
          <p:nvPr/>
        </p:nvSpPr>
        <p:spPr>
          <a:xfrm>
            <a:off x="1101" y="1965834"/>
            <a:ext cx="18288000" cy="8337218"/>
          </a:xfrm>
          <a:prstGeom prst="rect">
            <a:avLst/>
          </a:prstGeom>
          <a:solidFill>
            <a:srgbClr val="0072BA"/>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9"/>
          </a:p>
        </p:txBody>
      </p:sp>
      <p:pic>
        <p:nvPicPr>
          <p:cNvPr id="6" name="Picture 5">
            <a:extLst>
              <a:ext uri="{FF2B5EF4-FFF2-40B4-BE49-F238E27FC236}">
                <a16:creationId xmlns:a16="http://schemas.microsoft.com/office/drawing/2014/main" id="{7C00302D-7C78-4859-A0F5-E2546E6E8DE6}"/>
              </a:ext>
            </a:extLst>
          </p:cNvPr>
          <p:cNvPicPr>
            <a:picLocks noChangeAspect="1"/>
          </p:cNvPicPr>
          <p:nvPr/>
        </p:nvPicPr>
        <p:blipFill>
          <a:blip r:embed="rId2"/>
          <a:stretch>
            <a:fillRect/>
          </a:stretch>
        </p:blipFill>
        <p:spPr>
          <a:xfrm>
            <a:off x="372162" y="442074"/>
            <a:ext cx="4761576" cy="1248461"/>
          </a:xfrm>
          <a:prstGeom prst="rect">
            <a:avLst/>
          </a:prstGeom>
        </p:spPr>
      </p:pic>
      <p:sp>
        <p:nvSpPr>
          <p:cNvPr id="10" name="TextBox 9">
            <a:extLst>
              <a:ext uri="{FF2B5EF4-FFF2-40B4-BE49-F238E27FC236}">
                <a16:creationId xmlns:a16="http://schemas.microsoft.com/office/drawing/2014/main" id="{0E66B10C-9A6C-412B-926B-DEF2F5DCE32B}"/>
              </a:ext>
            </a:extLst>
          </p:cNvPr>
          <p:cNvSpPr txBox="1"/>
          <p:nvPr/>
        </p:nvSpPr>
        <p:spPr>
          <a:xfrm>
            <a:off x="2374228" y="3251895"/>
            <a:ext cx="12725400" cy="5078313"/>
          </a:xfrm>
          <a:prstGeom prst="rect">
            <a:avLst/>
          </a:prstGeom>
          <a:noFill/>
        </p:spPr>
        <p:txBody>
          <a:bodyPr wrap="square" rtlCol="0">
            <a:spAutoFit/>
          </a:bodyPr>
          <a:lstStyle/>
          <a:p>
            <a:pPr algn="ctr"/>
            <a:r>
              <a:rPr lang="en-GB" sz="6000" b="1" dirty="0">
                <a:solidFill>
                  <a:schemeClr val="bg1"/>
                </a:solidFill>
              </a:rPr>
              <a:t>KS4-5 SUBJECT-SPECIFIC </a:t>
            </a:r>
          </a:p>
          <a:p>
            <a:pPr algn="ctr"/>
            <a:r>
              <a:rPr lang="en-GB" sz="6000" b="1" dirty="0">
                <a:solidFill>
                  <a:schemeClr val="bg1"/>
                </a:solidFill>
              </a:rPr>
              <a:t>SLIDE RESOURCES</a:t>
            </a:r>
          </a:p>
          <a:p>
            <a:pPr algn="ctr"/>
            <a:endParaRPr lang="en-GB" sz="2400" b="1" dirty="0">
              <a:solidFill>
                <a:schemeClr val="bg1"/>
              </a:solidFill>
            </a:endParaRPr>
          </a:p>
          <a:p>
            <a:pPr algn="ctr"/>
            <a:endParaRPr lang="en-GB" sz="2400" b="1" dirty="0">
              <a:solidFill>
                <a:schemeClr val="bg1"/>
              </a:solidFill>
            </a:endParaRPr>
          </a:p>
          <a:p>
            <a:pPr algn="ctr"/>
            <a:r>
              <a:rPr lang="en-GB" sz="3600" b="1" dirty="0">
                <a:solidFill>
                  <a:schemeClr val="bg1"/>
                </a:solidFill>
              </a:rPr>
              <a:t>Slide pack to support linking careers to the curriculum</a:t>
            </a:r>
          </a:p>
          <a:p>
            <a:endParaRPr lang="en-GB" sz="6000" b="1" dirty="0">
              <a:solidFill>
                <a:schemeClr val="bg1"/>
              </a:solidFill>
            </a:endParaRPr>
          </a:p>
          <a:p>
            <a:endParaRPr lang="en-GB" sz="6000" b="1" dirty="0">
              <a:solidFill>
                <a:schemeClr val="bg1"/>
              </a:solidFill>
            </a:endParaRPr>
          </a:p>
        </p:txBody>
      </p:sp>
      <p:cxnSp>
        <p:nvCxnSpPr>
          <p:cNvPr id="12" name="Straight Connector 11">
            <a:extLst>
              <a:ext uri="{FF2B5EF4-FFF2-40B4-BE49-F238E27FC236}">
                <a16:creationId xmlns:a16="http://schemas.microsoft.com/office/drawing/2014/main" id="{64F92DB0-79BE-46F3-A648-128F3B0AD41B}"/>
              </a:ext>
            </a:extLst>
          </p:cNvPr>
          <p:cNvCxnSpPr>
            <a:cxnSpLocks/>
          </p:cNvCxnSpPr>
          <p:nvPr/>
        </p:nvCxnSpPr>
        <p:spPr>
          <a:xfrm>
            <a:off x="4114800" y="6940585"/>
            <a:ext cx="9296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555AE6-04C9-4F04-B66C-75A83DA19889}"/>
              </a:ext>
            </a:extLst>
          </p:cNvPr>
          <p:cNvCxnSpPr>
            <a:cxnSpLocks/>
          </p:cNvCxnSpPr>
          <p:nvPr/>
        </p:nvCxnSpPr>
        <p:spPr>
          <a:xfrm>
            <a:off x="4114800" y="8719445"/>
            <a:ext cx="9296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7" name="Graphic 16" descr="Mathematics with solid fill">
            <a:extLst>
              <a:ext uri="{FF2B5EF4-FFF2-40B4-BE49-F238E27FC236}">
                <a16:creationId xmlns:a16="http://schemas.microsoft.com/office/drawing/2014/main" id="{61E62792-BA84-4C42-AE91-A53DAE93B7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53753" y="7427479"/>
            <a:ext cx="949569" cy="949569"/>
          </a:xfrm>
          <a:prstGeom prst="rect">
            <a:avLst/>
          </a:prstGeom>
        </p:spPr>
      </p:pic>
      <p:pic>
        <p:nvPicPr>
          <p:cNvPr id="21" name="Graphic 20" descr="Drama with solid fill">
            <a:extLst>
              <a:ext uri="{FF2B5EF4-FFF2-40B4-BE49-F238E27FC236}">
                <a16:creationId xmlns:a16="http://schemas.microsoft.com/office/drawing/2014/main" id="{B27105F9-50B1-464C-8E5F-9371C859F8A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09595" y="7440492"/>
            <a:ext cx="892666" cy="892666"/>
          </a:xfrm>
          <a:prstGeom prst="rect">
            <a:avLst/>
          </a:prstGeom>
        </p:spPr>
      </p:pic>
      <p:pic>
        <p:nvPicPr>
          <p:cNvPr id="23" name="Graphic 22" descr="Sport balls with solid fill">
            <a:extLst>
              <a:ext uri="{FF2B5EF4-FFF2-40B4-BE49-F238E27FC236}">
                <a16:creationId xmlns:a16="http://schemas.microsoft.com/office/drawing/2014/main" id="{AAB26512-B98F-4E68-9CB9-FC5496C42EB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30026" y="7444139"/>
            <a:ext cx="949569" cy="949569"/>
          </a:xfrm>
          <a:prstGeom prst="rect">
            <a:avLst/>
          </a:prstGeom>
        </p:spPr>
      </p:pic>
      <p:pic>
        <p:nvPicPr>
          <p:cNvPr id="29" name="Graphic 28" descr="Storytelling with solid fill">
            <a:extLst>
              <a:ext uri="{FF2B5EF4-FFF2-40B4-BE49-F238E27FC236}">
                <a16:creationId xmlns:a16="http://schemas.microsoft.com/office/drawing/2014/main" id="{9420C896-0FCF-40AD-829D-3BCA5FE3619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323408" y="7336230"/>
            <a:ext cx="947706" cy="947706"/>
          </a:xfrm>
          <a:prstGeom prst="rect">
            <a:avLst/>
          </a:prstGeom>
        </p:spPr>
      </p:pic>
      <p:sp>
        <p:nvSpPr>
          <p:cNvPr id="30" name="TextBox 29">
            <a:extLst>
              <a:ext uri="{FF2B5EF4-FFF2-40B4-BE49-F238E27FC236}">
                <a16:creationId xmlns:a16="http://schemas.microsoft.com/office/drawing/2014/main" id="{C88FF946-BA92-4111-813D-867C6437A5BD}"/>
              </a:ext>
            </a:extLst>
          </p:cNvPr>
          <p:cNvSpPr txBox="1"/>
          <p:nvPr/>
        </p:nvSpPr>
        <p:spPr>
          <a:xfrm>
            <a:off x="5502493" y="9130327"/>
            <a:ext cx="7055065" cy="830997"/>
          </a:xfrm>
          <a:prstGeom prst="rect">
            <a:avLst/>
          </a:prstGeom>
          <a:noFill/>
        </p:spPr>
        <p:txBody>
          <a:bodyPr wrap="square" rtlCol="0">
            <a:spAutoFit/>
          </a:bodyPr>
          <a:lstStyle/>
          <a:p>
            <a:pPr algn="ctr"/>
            <a:r>
              <a:rPr lang="en-GB" sz="4800" dirty="0">
                <a:solidFill>
                  <a:schemeClr val="bg1"/>
                </a:solidFill>
              </a:rPr>
              <a:t>careerpilot.org.uk</a:t>
            </a:r>
          </a:p>
        </p:txBody>
      </p:sp>
      <p:sp>
        <p:nvSpPr>
          <p:cNvPr id="35" name="Oval 34">
            <a:extLst>
              <a:ext uri="{FF2B5EF4-FFF2-40B4-BE49-F238E27FC236}">
                <a16:creationId xmlns:a16="http://schemas.microsoft.com/office/drawing/2014/main" id="{04E994CE-17F5-476C-AC72-59DC3944D6F6}"/>
              </a:ext>
            </a:extLst>
          </p:cNvPr>
          <p:cNvSpPr/>
          <p:nvPr/>
        </p:nvSpPr>
        <p:spPr>
          <a:xfrm>
            <a:off x="15331330" y="1066305"/>
            <a:ext cx="1934992" cy="199103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9"/>
          </a:p>
        </p:txBody>
      </p:sp>
      <p:pic>
        <p:nvPicPr>
          <p:cNvPr id="37" name="Graphic 36" descr="Earth globe: Africa and Europe with solid fill">
            <a:extLst>
              <a:ext uri="{FF2B5EF4-FFF2-40B4-BE49-F238E27FC236}">
                <a16:creationId xmlns:a16="http://schemas.microsoft.com/office/drawing/2014/main" id="{BC346B03-E176-4DBA-ADC4-95D3DFFC884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177358" y="7450006"/>
            <a:ext cx="949569" cy="949569"/>
          </a:xfrm>
          <a:prstGeom prst="rect">
            <a:avLst/>
          </a:prstGeom>
        </p:spPr>
      </p:pic>
      <p:cxnSp>
        <p:nvCxnSpPr>
          <p:cNvPr id="38" name="Straight Connector 37">
            <a:extLst>
              <a:ext uri="{FF2B5EF4-FFF2-40B4-BE49-F238E27FC236}">
                <a16:creationId xmlns:a16="http://schemas.microsoft.com/office/drawing/2014/main" id="{E7DAB88F-F238-4E7E-8F8F-471B89875F65}"/>
              </a:ext>
            </a:extLst>
          </p:cNvPr>
          <p:cNvCxnSpPr>
            <a:cxnSpLocks/>
          </p:cNvCxnSpPr>
          <p:nvPr/>
        </p:nvCxnSpPr>
        <p:spPr>
          <a:xfrm flipV="1">
            <a:off x="0" y="2080241"/>
            <a:ext cx="18288000" cy="42101"/>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sp>
        <p:nvSpPr>
          <p:cNvPr id="39" name="Oval 38">
            <a:extLst>
              <a:ext uri="{FF2B5EF4-FFF2-40B4-BE49-F238E27FC236}">
                <a16:creationId xmlns:a16="http://schemas.microsoft.com/office/drawing/2014/main" id="{4AFB93D5-3738-493D-9B07-A5BCDDA9D000}"/>
              </a:ext>
            </a:extLst>
          </p:cNvPr>
          <p:cNvSpPr/>
          <p:nvPr/>
        </p:nvSpPr>
        <p:spPr>
          <a:xfrm>
            <a:off x="15492062" y="1211477"/>
            <a:ext cx="1648332" cy="16213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9"/>
          </a:p>
        </p:txBody>
      </p:sp>
      <p:pic>
        <p:nvPicPr>
          <p:cNvPr id="32" name="Picture 31" descr="Logo&#10;&#10;Description automatically generated">
            <a:extLst>
              <a:ext uri="{FF2B5EF4-FFF2-40B4-BE49-F238E27FC236}">
                <a16:creationId xmlns:a16="http://schemas.microsoft.com/office/drawing/2014/main" id="{079A4520-A221-4951-99E5-C259EB6F4248}"/>
              </a:ext>
            </a:extLst>
          </p:cNvPr>
          <p:cNvPicPr>
            <a:picLocks noChangeAspect="1"/>
          </p:cNvPicPr>
          <p:nvPr/>
        </p:nvPicPr>
        <p:blipFill>
          <a:blip r:embed="rId13"/>
          <a:stretch>
            <a:fillRect/>
          </a:stretch>
        </p:blipFill>
        <p:spPr>
          <a:xfrm>
            <a:off x="15455628" y="1139454"/>
            <a:ext cx="1721199" cy="1765395"/>
          </a:xfrm>
          <a:prstGeom prst="rect">
            <a:avLst/>
          </a:prstGeom>
        </p:spPr>
      </p:pic>
      <p:pic>
        <p:nvPicPr>
          <p:cNvPr id="40" name="Graphic 39" descr="Microscope with solid fill">
            <a:extLst>
              <a:ext uri="{FF2B5EF4-FFF2-40B4-BE49-F238E27FC236}">
                <a16:creationId xmlns:a16="http://schemas.microsoft.com/office/drawing/2014/main" id="{05393007-E246-4121-BFCA-F7CAE9A29F7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832319" y="7440492"/>
            <a:ext cx="848279" cy="848279"/>
          </a:xfrm>
          <a:prstGeom prst="rect">
            <a:avLst/>
          </a:prstGeom>
        </p:spPr>
      </p:pic>
      <p:pic>
        <p:nvPicPr>
          <p:cNvPr id="11" name="Graphic 10" descr="Right And Left Brain with solid fill">
            <a:extLst>
              <a:ext uri="{FF2B5EF4-FFF2-40B4-BE49-F238E27FC236}">
                <a16:creationId xmlns:a16="http://schemas.microsoft.com/office/drawing/2014/main" id="{A2AADDB4-064D-A1BD-F5FA-483BB084F0D8}"/>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4455594" y="7401199"/>
            <a:ext cx="963173" cy="963173"/>
          </a:xfrm>
          <a:prstGeom prst="rect">
            <a:avLst/>
          </a:prstGeom>
        </p:spPr>
      </p:pic>
      <p:pic>
        <p:nvPicPr>
          <p:cNvPr id="13" name="Graphic 12" descr="Greek Temple with solid fill">
            <a:extLst>
              <a:ext uri="{FF2B5EF4-FFF2-40B4-BE49-F238E27FC236}">
                <a16:creationId xmlns:a16="http://schemas.microsoft.com/office/drawing/2014/main" id="{2697EC0A-EEE9-653B-0FE1-3AFF4A9601DA}"/>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1324690" y="7446484"/>
            <a:ext cx="873660" cy="873660"/>
          </a:xfrm>
          <a:prstGeom prst="rect">
            <a:avLst/>
          </a:prstGeom>
        </p:spPr>
      </p:pic>
    </p:spTree>
    <p:extLst>
      <p:ext uri="{BB962C8B-B14F-4D97-AF65-F5344CB8AC3E}">
        <p14:creationId xmlns:p14="http://schemas.microsoft.com/office/powerpoint/2010/main" val="263483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1B0D6F9-96A6-742A-8E2E-E917E7CE0A09}"/>
              </a:ext>
            </a:extLst>
          </p:cNvPr>
          <p:cNvSpPr/>
          <p:nvPr/>
        </p:nvSpPr>
        <p:spPr>
          <a:xfrm>
            <a:off x="457199" y="8872728"/>
            <a:ext cx="17449799" cy="46881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b="1" dirty="0"/>
          </a:p>
        </p:txBody>
      </p:sp>
      <p:sp>
        <p:nvSpPr>
          <p:cNvPr id="13" name="Rectangle 12">
            <a:extLst>
              <a:ext uri="{FF2B5EF4-FFF2-40B4-BE49-F238E27FC236}">
                <a16:creationId xmlns:a16="http://schemas.microsoft.com/office/drawing/2014/main" id="{EBFC9347-1CD6-4354-32C9-139655FAF112}"/>
              </a:ext>
            </a:extLst>
          </p:cNvPr>
          <p:cNvSpPr/>
          <p:nvPr/>
        </p:nvSpPr>
        <p:spPr>
          <a:xfrm>
            <a:off x="457200" y="5498268"/>
            <a:ext cx="8676103" cy="32499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69"/>
          </a:p>
        </p:txBody>
      </p:sp>
      <p:sp>
        <p:nvSpPr>
          <p:cNvPr id="4" name="Rectangle 3">
            <a:extLst>
              <a:ext uri="{FF2B5EF4-FFF2-40B4-BE49-F238E27FC236}">
                <a16:creationId xmlns:a16="http://schemas.microsoft.com/office/drawing/2014/main" id="{8E8E5A6C-AD57-4130-8816-02C6D65135D4}"/>
              </a:ext>
            </a:extLst>
          </p:cNvPr>
          <p:cNvSpPr/>
          <p:nvPr/>
        </p:nvSpPr>
        <p:spPr>
          <a:xfrm>
            <a:off x="0" y="0"/>
            <a:ext cx="18288000" cy="229162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9"/>
          </a:p>
        </p:txBody>
      </p:sp>
      <p:sp>
        <p:nvSpPr>
          <p:cNvPr id="2" name="Title 1">
            <a:extLst>
              <a:ext uri="{FF2B5EF4-FFF2-40B4-BE49-F238E27FC236}">
                <a16:creationId xmlns:a16="http://schemas.microsoft.com/office/drawing/2014/main" id="{1CCD5F5F-0F89-4431-B33E-64AAA19EA887}"/>
              </a:ext>
            </a:extLst>
          </p:cNvPr>
          <p:cNvSpPr>
            <a:spLocks noGrp="1"/>
          </p:cNvSpPr>
          <p:nvPr>
            <p:ph type="title"/>
          </p:nvPr>
        </p:nvSpPr>
        <p:spPr>
          <a:xfrm>
            <a:off x="4888307" y="710927"/>
            <a:ext cx="8229600" cy="1143000"/>
          </a:xfrm>
        </p:spPr>
        <p:txBody>
          <a:bodyPr>
            <a:normAutofit/>
          </a:bodyPr>
          <a:lstStyle/>
          <a:p>
            <a:r>
              <a:rPr lang="en-GB" sz="4985" b="1" dirty="0">
                <a:solidFill>
                  <a:schemeClr val="bg1"/>
                </a:solidFill>
                <a:latin typeface="+mn-lt"/>
              </a:rPr>
              <a:t>Teacher notes</a:t>
            </a:r>
          </a:p>
        </p:txBody>
      </p:sp>
      <p:cxnSp>
        <p:nvCxnSpPr>
          <p:cNvPr id="6" name="Straight Connector 5">
            <a:extLst>
              <a:ext uri="{FF2B5EF4-FFF2-40B4-BE49-F238E27FC236}">
                <a16:creationId xmlns:a16="http://schemas.microsoft.com/office/drawing/2014/main" id="{D1983AB2-3D22-4D02-B5C0-3310B20D4393}"/>
              </a:ext>
            </a:extLst>
          </p:cNvPr>
          <p:cNvCxnSpPr>
            <a:cxnSpLocks/>
          </p:cNvCxnSpPr>
          <p:nvPr/>
        </p:nvCxnSpPr>
        <p:spPr>
          <a:xfrm>
            <a:off x="0" y="2168867"/>
            <a:ext cx="18440400" cy="0"/>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sp>
        <p:nvSpPr>
          <p:cNvPr id="10" name="Rectangle 9">
            <a:extLst>
              <a:ext uri="{FF2B5EF4-FFF2-40B4-BE49-F238E27FC236}">
                <a16:creationId xmlns:a16="http://schemas.microsoft.com/office/drawing/2014/main" id="{3557318C-167E-4F10-ADCF-7B25FEEF4D82}"/>
              </a:ext>
            </a:extLst>
          </p:cNvPr>
          <p:cNvSpPr/>
          <p:nvPr/>
        </p:nvSpPr>
        <p:spPr>
          <a:xfrm>
            <a:off x="0" y="9462620"/>
            <a:ext cx="18288000" cy="824379"/>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9"/>
          </a:p>
        </p:txBody>
      </p:sp>
      <p:sp>
        <p:nvSpPr>
          <p:cNvPr id="56" name="TextBox 55">
            <a:extLst>
              <a:ext uri="{FF2B5EF4-FFF2-40B4-BE49-F238E27FC236}">
                <a16:creationId xmlns:a16="http://schemas.microsoft.com/office/drawing/2014/main" id="{A985426A-1F32-48E9-9537-F1A50613DA1D}"/>
              </a:ext>
            </a:extLst>
          </p:cNvPr>
          <p:cNvSpPr txBox="1"/>
          <p:nvPr/>
        </p:nvSpPr>
        <p:spPr>
          <a:xfrm>
            <a:off x="7035495" y="9627740"/>
            <a:ext cx="3935221" cy="494137"/>
          </a:xfrm>
          <a:prstGeom prst="rect">
            <a:avLst/>
          </a:prstGeom>
          <a:noFill/>
        </p:spPr>
        <p:txBody>
          <a:bodyPr wrap="square" rtlCol="0">
            <a:spAutoFit/>
          </a:bodyPr>
          <a:lstStyle/>
          <a:p>
            <a:pPr algn="ctr"/>
            <a:r>
              <a:rPr lang="en-GB" sz="2492" dirty="0">
                <a:solidFill>
                  <a:schemeClr val="bg1"/>
                </a:solidFill>
              </a:rPr>
              <a:t>careerpilot.org.uk</a:t>
            </a:r>
          </a:p>
        </p:txBody>
      </p:sp>
      <p:sp>
        <p:nvSpPr>
          <p:cNvPr id="8" name="TextBox 7">
            <a:extLst>
              <a:ext uri="{FF2B5EF4-FFF2-40B4-BE49-F238E27FC236}">
                <a16:creationId xmlns:a16="http://schemas.microsoft.com/office/drawing/2014/main" id="{8AE51739-0BCB-E425-7978-0EB146D7804F}"/>
              </a:ext>
            </a:extLst>
          </p:cNvPr>
          <p:cNvSpPr txBox="1"/>
          <p:nvPr/>
        </p:nvSpPr>
        <p:spPr>
          <a:xfrm>
            <a:off x="457201" y="2544658"/>
            <a:ext cx="17449798" cy="2308324"/>
          </a:xfrm>
          <a:prstGeom prst="rect">
            <a:avLst/>
          </a:prstGeom>
          <a:noFill/>
          <a:ln>
            <a:solidFill>
              <a:srgbClr val="0070C0"/>
            </a:solidFill>
          </a:ln>
        </p:spPr>
        <p:txBody>
          <a:bodyPr wrap="square" rtlCol="0">
            <a:spAutoFit/>
          </a:bodyPr>
          <a:lstStyle/>
          <a:p>
            <a:r>
              <a:rPr lang="en-GB" dirty="0"/>
              <a:t>These slides can be used by subject teachers to make the link to careers through subject lessons. </a:t>
            </a:r>
          </a:p>
          <a:p>
            <a:pPr marL="342900" indent="-342900">
              <a:buFont typeface="+mj-lt"/>
              <a:buAutoNum type="arabicPeriod"/>
            </a:pPr>
            <a:r>
              <a:rPr lang="en-GB" dirty="0"/>
              <a:t>Open slides in ‘Slide View’ in PowerPoint – you can view notes in the presenter view.</a:t>
            </a:r>
          </a:p>
          <a:p>
            <a:pPr marL="342900" indent="-342900">
              <a:buFont typeface="+mj-lt"/>
              <a:buAutoNum type="arabicPeriod"/>
            </a:pPr>
            <a:r>
              <a:rPr lang="en-GB" dirty="0"/>
              <a:t>Choose the subject from the contents slide. </a:t>
            </a:r>
          </a:p>
          <a:p>
            <a:pPr marL="342900" indent="-342900">
              <a:buFont typeface="+mj-lt"/>
              <a:buAutoNum type="arabicPeriod"/>
            </a:pPr>
            <a:r>
              <a:rPr lang="en-GB" dirty="0"/>
              <a:t>There are five slides for each subject, the first two slides show an example of jobs, courses and apprenticeships related to your subject area. </a:t>
            </a:r>
          </a:p>
          <a:p>
            <a:pPr marL="342900" indent="-342900">
              <a:buFont typeface="+mj-lt"/>
              <a:buAutoNum type="arabicPeriod"/>
            </a:pPr>
            <a:r>
              <a:rPr lang="en-GB" dirty="0"/>
              <a:t>Then click on the blue button at the bottom of second slide to go to the following three slides to show students how to use Careerpilot to research careers and pathways further.</a:t>
            </a:r>
          </a:p>
          <a:p>
            <a:r>
              <a:rPr lang="en-GB" dirty="0"/>
              <a:t> </a:t>
            </a:r>
          </a:p>
          <a:p>
            <a:r>
              <a:rPr lang="en-GB" dirty="0"/>
              <a:t>Please note - all students are eligible to set up a FREE account on Careerpilot which they can use until they are 20. It takes minutes to register for an account from the top right of the home page. Students can then log in on any device to build their own Career Tools, saving any jobs, courses, providers or apprenticeships they may be interested in.  </a:t>
            </a:r>
            <a:endParaRPr lang="en-GB" sz="1246" dirty="0"/>
          </a:p>
        </p:txBody>
      </p:sp>
      <p:sp>
        <p:nvSpPr>
          <p:cNvPr id="11" name="TextBox 10">
            <a:extLst>
              <a:ext uri="{FF2B5EF4-FFF2-40B4-BE49-F238E27FC236}">
                <a16:creationId xmlns:a16="http://schemas.microsoft.com/office/drawing/2014/main" id="{21597332-A2F0-0BAA-A0F8-433B4C14E311}"/>
              </a:ext>
            </a:extLst>
          </p:cNvPr>
          <p:cNvSpPr txBox="1"/>
          <p:nvPr/>
        </p:nvSpPr>
        <p:spPr>
          <a:xfrm>
            <a:off x="4472401" y="5593688"/>
            <a:ext cx="4625955" cy="3046988"/>
          </a:xfrm>
          <a:prstGeom prst="rect">
            <a:avLst/>
          </a:prstGeom>
          <a:noFill/>
        </p:spPr>
        <p:txBody>
          <a:bodyPr wrap="square" rtlCol="0">
            <a:spAutoFit/>
          </a:bodyPr>
          <a:lstStyle/>
          <a:p>
            <a:r>
              <a:rPr lang="en-GB" sz="2400" b="1" dirty="0">
                <a:solidFill>
                  <a:srgbClr val="0070C0"/>
                </a:solidFill>
              </a:rPr>
              <a:t>Top Tips for linking careers to the curriculum</a:t>
            </a:r>
          </a:p>
          <a:p>
            <a:endParaRPr lang="en-GB" sz="2400" b="1" dirty="0">
              <a:solidFill>
                <a:srgbClr val="0070C0"/>
              </a:solidFill>
            </a:endParaRPr>
          </a:p>
          <a:p>
            <a:r>
              <a:rPr lang="en-GB" sz="2400" dirty="0">
                <a:solidFill>
                  <a:srgbClr val="0070C0"/>
                </a:solidFill>
              </a:rPr>
              <a:t>Download an accompanying booklet with top tips, links and videos to support teaching students how to find out more about careers related to their subject.</a:t>
            </a:r>
            <a:endParaRPr lang="en-GB" sz="1454" dirty="0">
              <a:solidFill>
                <a:srgbClr val="0070C0"/>
              </a:solidFill>
            </a:endParaRPr>
          </a:p>
        </p:txBody>
      </p:sp>
      <p:sp>
        <p:nvSpPr>
          <p:cNvPr id="27" name="Rectangle 26">
            <a:extLst>
              <a:ext uri="{FF2B5EF4-FFF2-40B4-BE49-F238E27FC236}">
                <a16:creationId xmlns:a16="http://schemas.microsoft.com/office/drawing/2014/main" id="{369AA4B3-C516-7E41-377F-56D8FF437EE1}"/>
              </a:ext>
            </a:extLst>
          </p:cNvPr>
          <p:cNvSpPr/>
          <p:nvPr/>
        </p:nvSpPr>
        <p:spPr>
          <a:xfrm>
            <a:off x="685801" y="5896462"/>
            <a:ext cx="3657600" cy="24676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69"/>
          </a:p>
        </p:txBody>
      </p:sp>
      <p:sp>
        <p:nvSpPr>
          <p:cNvPr id="19" name="Rectangle 18">
            <a:extLst>
              <a:ext uri="{FF2B5EF4-FFF2-40B4-BE49-F238E27FC236}">
                <a16:creationId xmlns:a16="http://schemas.microsoft.com/office/drawing/2014/main" id="{5868D25F-5BD8-9012-8BFE-E88ADF71D620}"/>
              </a:ext>
            </a:extLst>
          </p:cNvPr>
          <p:cNvSpPr/>
          <p:nvPr/>
        </p:nvSpPr>
        <p:spPr>
          <a:xfrm>
            <a:off x="9274155" y="5498268"/>
            <a:ext cx="8632844" cy="32499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69"/>
          </a:p>
        </p:txBody>
      </p:sp>
      <p:pic>
        <p:nvPicPr>
          <p:cNvPr id="24" name="Picture 23" descr="A group of posters with text&#10;&#10;Description automatically generated">
            <a:extLst>
              <a:ext uri="{FF2B5EF4-FFF2-40B4-BE49-F238E27FC236}">
                <a16:creationId xmlns:a16="http://schemas.microsoft.com/office/drawing/2014/main" id="{4D9E49EA-7DAD-9A8B-2027-5263416857C4}"/>
              </a:ext>
            </a:extLst>
          </p:cNvPr>
          <p:cNvPicPr>
            <a:picLocks noChangeAspect="1"/>
          </p:cNvPicPr>
          <p:nvPr/>
        </p:nvPicPr>
        <p:blipFill>
          <a:blip r:embed="rId2"/>
          <a:stretch>
            <a:fillRect/>
          </a:stretch>
        </p:blipFill>
        <p:spPr>
          <a:xfrm>
            <a:off x="9403156" y="5896463"/>
            <a:ext cx="4354098" cy="2467632"/>
          </a:xfrm>
          <a:prstGeom prst="rect">
            <a:avLst/>
          </a:prstGeom>
        </p:spPr>
      </p:pic>
      <p:sp>
        <p:nvSpPr>
          <p:cNvPr id="29" name="TextBox 28">
            <a:extLst>
              <a:ext uri="{FF2B5EF4-FFF2-40B4-BE49-F238E27FC236}">
                <a16:creationId xmlns:a16="http://schemas.microsoft.com/office/drawing/2014/main" id="{9BEED9B2-18D0-3C1D-3B3F-933030555DD6}"/>
              </a:ext>
            </a:extLst>
          </p:cNvPr>
          <p:cNvSpPr txBox="1"/>
          <p:nvPr/>
        </p:nvSpPr>
        <p:spPr>
          <a:xfrm>
            <a:off x="13933052" y="5606785"/>
            <a:ext cx="3897748" cy="3046988"/>
          </a:xfrm>
          <a:prstGeom prst="rect">
            <a:avLst/>
          </a:prstGeom>
          <a:noFill/>
        </p:spPr>
        <p:txBody>
          <a:bodyPr wrap="square" rtlCol="0">
            <a:spAutoFit/>
          </a:bodyPr>
          <a:lstStyle/>
          <a:p>
            <a:r>
              <a:rPr lang="en-GB" sz="2400" b="1" dirty="0">
                <a:solidFill>
                  <a:srgbClr val="0070C0"/>
                </a:solidFill>
              </a:rPr>
              <a:t>Subject Specific Careers Posters</a:t>
            </a:r>
          </a:p>
          <a:p>
            <a:endParaRPr lang="en-GB" sz="2400" b="1" dirty="0">
              <a:solidFill>
                <a:srgbClr val="0070C0"/>
              </a:solidFill>
            </a:endParaRPr>
          </a:p>
          <a:p>
            <a:r>
              <a:rPr lang="en-GB" sz="2400" dirty="0">
                <a:solidFill>
                  <a:srgbClr val="0070C0"/>
                </a:solidFill>
              </a:rPr>
              <a:t>Request a set of 21 subject posters to download and print to introduce students to related jobs, courses and apprenticeships.</a:t>
            </a:r>
          </a:p>
        </p:txBody>
      </p:sp>
      <p:pic>
        <p:nvPicPr>
          <p:cNvPr id="32" name="Picture 31" descr="Logo&#10;&#10;Description automatically generated">
            <a:extLst>
              <a:ext uri="{FF2B5EF4-FFF2-40B4-BE49-F238E27FC236}">
                <a16:creationId xmlns:a16="http://schemas.microsoft.com/office/drawing/2014/main" id="{ACCF041F-D6DC-6C01-C95F-FE224B36601D}"/>
              </a:ext>
            </a:extLst>
          </p:cNvPr>
          <p:cNvPicPr>
            <a:picLocks noChangeAspect="1"/>
          </p:cNvPicPr>
          <p:nvPr/>
        </p:nvPicPr>
        <p:blipFill>
          <a:blip r:embed="rId3"/>
          <a:stretch>
            <a:fillRect/>
          </a:stretch>
        </p:blipFill>
        <p:spPr>
          <a:xfrm>
            <a:off x="16078200" y="162067"/>
            <a:ext cx="1828799" cy="1875758"/>
          </a:xfrm>
          <a:prstGeom prst="rect">
            <a:avLst/>
          </a:prstGeom>
        </p:spPr>
      </p:pic>
      <p:sp>
        <p:nvSpPr>
          <p:cNvPr id="5" name="TextBox 4">
            <a:extLst>
              <a:ext uri="{FF2B5EF4-FFF2-40B4-BE49-F238E27FC236}">
                <a16:creationId xmlns:a16="http://schemas.microsoft.com/office/drawing/2014/main" id="{17AC64BD-D8C1-6B53-62AC-8D06C58EBF17}"/>
              </a:ext>
            </a:extLst>
          </p:cNvPr>
          <p:cNvSpPr txBox="1"/>
          <p:nvPr/>
        </p:nvSpPr>
        <p:spPr>
          <a:xfrm>
            <a:off x="2403912" y="8832484"/>
            <a:ext cx="13198389" cy="461665"/>
          </a:xfrm>
          <a:prstGeom prst="rect">
            <a:avLst/>
          </a:prstGeom>
          <a:noFill/>
        </p:spPr>
        <p:txBody>
          <a:bodyPr wrap="square">
            <a:spAutoFit/>
          </a:bodyPr>
          <a:lstStyle/>
          <a:p>
            <a:pPr algn="ctr"/>
            <a:r>
              <a:rPr lang="en-GB" sz="2400" b="1" dirty="0">
                <a:solidFill>
                  <a:srgbClr val="0070C0"/>
                </a:solidFill>
                <a:hlinkClick r:id="rId4">
                  <a:extLst>
                    <a:ext uri="{A12FA001-AC4F-418D-AE19-62706E023703}">
                      <ahyp:hlinkClr xmlns:ahyp="http://schemas.microsoft.com/office/drawing/2018/hyperlinkcolor" val="tx"/>
                    </a:ext>
                  </a:extLst>
                </a:hlinkClick>
              </a:rPr>
              <a:t>www.careerpilot.org.uk/adviser-zone/resources-for-subject-teachers-gatsby-benchmark-4</a:t>
            </a:r>
            <a:endParaRPr lang="en-GB" sz="2400" b="1" dirty="0">
              <a:solidFill>
                <a:srgbClr val="0070C0"/>
              </a:solidFill>
            </a:endParaRPr>
          </a:p>
        </p:txBody>
      </p:sp>
      <p:pic>
        <p:nvPicPr>
          <p:cNvPr id="20" name="Picture 19">
            <a:extLst>
              <a:ext uri="{FF2B5EF4-FFF2-40B4-BE49-F238E27FC236}">
                <a16:creationId xmlns:a16="http://schemas.microsoft.com/office/drawing/2014/main" id="{C07307C0-3CB3-D591-E3C7-751C26A30DEA}"/>
              </a:ext>
            </a:extLst>
          </p:cNvPr>
          <p:cNvPicPr>
            <a:picLocks noChangeAspect="1"/>
          </p:cNvPicPr>
          <p:nvPr/>
        </p:nvPicPr>
        <p:blipFill>
          <a:blip r:embed="rId5"/>
          <a:stretch>
            <a:fillRect/>
          </a:stretch>
        </p:blipFill>
        <p:spPr>
          <a:xfrm rot="387242">
            <a:off x="2733591" y="6037467"/>
            <a:ext cx="1378103" cy="1993328"/>
          </a:xfrm>
          <a:prstGeom prst="rect">
            <a:avLst/>
          </a:prstGeom>
          <a:effectLst>
            <a:outerShdw blurRad="63500" sx="102000" sy="102000" algn="ctr" rotWithShape="0">
              <a:prstClr val="black">
                <a:alpha val="40000"/>
              </a:prstClr>
            </a:outerShdw>
          </a:effectLst>
        </p:spPr>
      </p:pic>
      <p:pic>
        <p:nvPicPr>
          <p:cNvPr id="16" name="Picture 15">
            <a:extLst>
              <a:ext uri="{FF2B5EF4-FFF2-40B4-BE49-F238E27FC236}">
                <a16:creationId xmlns:a16="http://schemas.microsoft.com/office/drawing/2014/main" id="{7CA413FA-EB48-8619-7589-8C31A78F77A3}"/>
              </a:ext>
            </a:extLst>
          </p:cNvPr>
          <p:cNvPicPr>
            <a:picLocks noChangeAspect="1"/>
          </p:cNvPicPr>
          <p:nvPr/>
        </p:nvPicPr>
        <p:blipFill>
          <a:blip r:embed="rId6"/>
          <a:stretch>
            <a:fillRect/>
          </a:stretch>
        </p:blipFill>
        <p:spPr>
          <a:xfrm>
            <a:off x="1818632" y="6197911"/>
            <a:ext cx="1410126" cy="2037406"/>
          </a:xfrm>
          <a:prstGeom prst="rect">
            <a:avLst/>
          </a:prstGeom>
          <a:effectLst>
            <a:outerShdw blurRad="63500" sx="102000" sy="102000" algn="ctr" rotWithShape="0">
              <a:prstClr val="black">
                <a:alpha val="40000"/>
              </a:prstClr>
            </a:outerShdw>
          </a:effectLst>
        </p:spPr>
      </p:pic>
      <p:pic>
        <p:nvPicPr>
          <p:cNvPr id="12" name="Picture 11">
            <a:extLst>
              <a:ext uri="{FF2B5EF4-FFF2-40B4-BE49-F238E27FC236}">
                <a16:creationId xmlns:a16="http://schemas.microsoft.com/office/drawing/2014/main" id="{96545C1E-3021-D1B9-74DF-188104FD09E2}"/>
              </a:ext>
            </a:extLst>
          </p:cNvPr>
          <p:cNvPicPr>
            <a:picLocks noChangeAspect="1"/>
          </p:cNvPicPr>
          <p:nvPr/>
        </p:nvPicPr>
        <p:blipFill>
          <a:blip r:embed="rId7"/>
          <a:stretch>
            <a:fillRect/>
          </a:stretch>
        </p:blipFill>
        <p:spPr>
          <a:xfrm rot="21192297">
            <a:off x="935365" y="6040865"/>
            <a:ext cx="1378103" cy="1991138"/>
          </a:xfrm>
          <a:prstGeom prst="rect">
            <a:avLst/>
          </a:prstGeom>
          <a:effectLst>
            <a:outerShdw blurRad="63500" sx="102000" sy="102000" algn="ctr" rotWithShape="0">
              <a:prstClr val="black">
                <a:alpha val="40000"/>
              </a:prstClr>
            </a:outerShdw>
          </a:effectLst>
        </p:spPr>
      </p:pic>
      <p:sp>
        <p:nvSpPr>
          <p:cNvPr id="21" name="Rectangle 20">
            <a:extLst>
              <a:ext uri="{FF2B5EF4-FFF2-40B4-BE49-F238E27FC236}">
                <a16:creationId xmlns:a16="http://schemas.microsoft.com/office/drawing/2014/main" id="{D9DCAA96-48F0-41EF-180F-C81DE2163972}"/>
              </a:ext>
            </a:extLst>
          </p:cNvPr>
          <p:cNvSpPr/>
          <p:nvPr/>
        </p:nvSpPr>
        <p:spPr>
          <a:xfrm>
            <a:off x="457200" y="4945051"/>
            <a:ext cx="17449798" cy="46881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t>Additional Teaching Resources for Subject Teachers</a:t>
            </a:r>
          </a:p>
        </p:txBody>
      </p:sp>
    </p:spTree>
    <p:extLst>
      <p:ext uri="{BB962C8B-B14F-4D97-AF65-F5344CB8AC3E}">
        <p14:creationId xmlns:p14="http://schemas.microsoft.com/office/powerpoint/2010/main" val="1270819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761A4BE-FC2B-D8FF-59AF-F9E2102B2725}"/>
              </a:ext>
            </a:extLst>
          </p:cNvPr>
          <p:cNvSpPr/>
          <p:nvPr/>
        </p:nvSpPr>
        <p:spPr>
          <a:xfrm>
            <a:off x="0" y="2019299"/>
            <a:ext cx="18288000" cy="7383545"/>
          </a:xfrm>
          <a:prstGeom prst="rect">
            <a:avLst/>
          </a:prstGeom>
          <a:solidFill>
            <a:srgbClr val="0072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703C0352-B818-0B0B-81FE-0CEA2D2BF099}"/>
              </a:ext>
            </a:extLst>
          </p:cNvPr>
          <p:cNvSpPr/>
          <p:nvPr/>
        </p:nvSpPr>
        <p:spPr>
          <a:xfrm>
            <a:off x="9259423" y="5627778"/>
            <a:ext cx="8836736" cy="3048271"/>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284F7124-104C-AEFA-7BD6-DE1211044151}"/>
              </a:ext>
            </a:extLst>
          </p:cNvPr>
          <p:cNvSpPr/>
          <p:nvPr/>
        </p:nvSpPr>
        <p:spPr>
          <a:xfrm>
            <a:off x="0" y="0"/>
            <a:ext cx="18288000" cy="2019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842972FC-377F-C82D-6662-C9BE5E8F84C2}"/>
              </a:ext>
            </a:extLst>
          </p:cNvPr>
          <p:cNvSpPr txBox="1"/>
          <p:nvPr/>
        </p:nvSpPr>
        <p:spPr>
          <a:xfrm>
            <a:off x="1330185" y="194726"/>
            <a:ext cx="15308620" cy="1569660"/>
          </a:xfrm>
          <a:prstGeom prst="rect">
            <a:avLst/>
          </a:prstGeom>
          <a:noFill/>
        </p:spPr>
        <p:txBody>
          <a:bodyPr wrap="square" rtlCol="0">
            <a:spAutoFit/>
          </a:bodyPr>
          <a:lstStyle/>
          <a:p>
            <a:pPr algn="ctr"/>
            <a:r>
              <a:rPr lang="en-GB" sz="4800" b="1" dirty="0">
                <a:solidFill>
                  <a:srgbClr val="0070C0"/>
                </a:solidFill>
              </a:rPr>
              <a:t>Introducing Careers for Subject Teachers</a:t>
            </a:r>
          </a:p>
          <a:p>
            <a:pPr algn="ctr"/>
            <a:endParaRPr lang="en-GB" sz="2400" dirty="0">
              <a:solidFill>
                <a:srgbClr val="0070C0"/>
              </a:solidFill>
            </a:endParaRPr>
          </a:p>
          <a:p>
            <a:pPr algn="ctr"/>
            <a:r>
              <a:rPr lang="en-GB" sz="2400" dirty="0">
                <a:solidFill>
                  <a:srgbClr val="0070C0"/>
                </a:solidFill>
              </a:rPr>
              <a:t>Slides can be used as a quick starter activity, or as a longer session as required.</a:t>
            </a:r>
          </a:p>
        </p:txBody>
      </p:sp>
      <p:grpSp>
        <p:nvGrpSpPr>
          <p:cNvPr id="5" name="Group 11">
            <a:extLst>
              <a:ext uri="{FF2B5EF4-FFF2-40B4-BE49-F238E27FC236}">
                <a16:creationId xmlns:a16="http://schemas.microsoft.com/office/drawing/2014/main" id="{0DCA3915-BD4B-A07D-F4A5-8644254A9BA7}"/>
              </a:ext>
            </a:extLst>
          </p:cNvPr>
          <p:cNvGrpSpPr/>
          <p:nvPr/>
        </p:nvGrpSpPr>
        <p:grpSpPr>
          <a:xfrm>
            <a:off x="0" y="9075031"/>
            <a:ext cx="18288000" cy="1211969"/>
            <a:chOff x="0" y="0"/>
            <a:chExt cx="5102194" cy="338129"/>
          </a:xfrm>
        </p:grpSpPr>
        <p:sp>
          <p:nvSpPr>
            <p:cNvPr id="6" name="Freeform 12">
              <a:extLst>
                <a:ext uri="{FF2B5EF4-FFF2-40B4-BE49-F238E27FC236}">
                  <a16:creationId xmlns:a16="http://schemas.microsoft.com/office/drawing/2014/main" id="{01D1639A-82BE-FFEE-38E7-850EDEE5BA71}"/>
                </a:ext>
              </a:extLst>
            </p:cNvPr>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7" name="TextBox 13">
              <a:extLst>
                <a:ext uri="{FF2B5EF4-FFF2-40B4-BE49-F238E27FC236}">
                  <a16:creationId xmlns:a16="http://schemas.microsoft.com/office/drawing/2014/main" id="{2DF56800-EE97-0E43-37FB-52D621767B80}"/>
                </a:ext>
              </a:extLst>
            </p:cNvPr>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sp>
        <p:nvSpPr>
          <p:cNvPr id="9" name="Freeform 15">
            <a:extLst>
              <a:ext uri="{FF2B5EF4-FFF2-40B4-BE49-F238E27FC236}">
                <a16:creationId xmlns:a16="http://schemas.microsoft.com/office/drawing/2014/main" id="{A3C7DA14-6534-7B13-6610-539DE9E45765}"/>
              </a:ext>
            </a:extLst>
          </p:cNvPr>
          <p:cNvSpPr/>
          <p:nvPr/>
        </p:nvSpPr>
        <p:spPr>
          <a:xfrm>
            <a:off x="6978433" y="9423533"/>
            <a:ext cx="3670748" cy="763710"/>
          </a:xfrm>
          <a:custGeom>
            <a:avLst/>
            <a:gdLst/>
            <a:ahLst/>
            <a:cxnLst/>
            <a:rect l="l" t="t" r="r" b="b"/>
            <a:pathLst>
              <a:path w="3670748" h="763710">
                <a:moveTo>
                  <a:pt x="0" y="0"/>
                </a:moveTo>
                <a:lnTo>
                  <a:pt x="3670748" y="0"/>
                </a:lnTo>
                <a:lnTo>
                  <a:pt x="3670748" y="763710"/>
                </a:lnTo>
                <a:lnTo>
                  <a:pt x="0" y="763710"/>
                </a:lnTo>
                <a:lnTo>
                  <a:pt x="0" y="0"/>
                </a:lnTo>
                <a:close/>
              </a:path>
            </a:pathLst>
          </a:custGeom>
          <a:blipFill>
            <a:blip r:embed="rId2"/>
            <a:stretch>
              <a:fillRect/>
            </a:stretch>
          </a:blipFill>
        </p:spPr>
        <p:txBody>
          <a:bodyPr/>
          <a:lstStyle/>
          <a:p>
            <a:endParaRPr lang="en-GB"/>
          </a:p>
        </p:txBody>
      </p:sp>
      <p:grpSp>
        <p:nvGrpSpPr>
          <p:cNvPr id="10" name="Group 16">
            <a:extLst>
              <a:ext uri="{FF2B5EF4-FFF2-40B4-BE49-F238E27FC236}">
                <a16:creationId xmlns:a16="http://schemas.microsoft.com/office/drawing/2014/main" id="{22D875D1-7A68-C34E-AC12-912AFFBE49E7}"/>
              </a:ext>
            </a:extLst>
          </p:cNvPr>
          <p:cNvGrpSpPr/>
          <p:nvPr/>
        </p:nvGrpSpPr>
        <p:grpSpPr>
          <a:xfrm>
            <a:off x="17054262" y="9174787"/>
            <a:ext cx="1012456" cy="1012456"/>
            <a:chOff x="0" y="0"/>
            <a:chExt cx="1349941" cy="1349941"/>
          </a:xfrm>
        </p:grpSpPr>
        <p:sp>
          <p:nvSpPr>
            <p:cNvPr id="11" name="Freeform 17">
              <a:extLst>
                <a:ext uri="{FF2B5EF4-FFF2-40B4-BE49-F238E27FC236}">
                  <a16:creationId xmlns:a16="http://schemas.microsoft.com/office/drawing/2014/main" id="{370ACF2D-E43F-79F8-C80D-E29293241897}"/>
                </a:ext>
              </a:extLst>
            </p:cNvPr>
            <p:cNvSpPr/>
            <p:nvPr/>
          </p:nvSpPr>
          <p:spPr>
            <a:xfrm>
              <a:off x="0" y="0"/>
              <a:ext cx="1349941" cy="1349941"/>
            </a:xfrm>
            <a:custGeom>
              <a:avLst/>
              <a:gdLst/>
              <a:ahLst/>
              <a:cxnLst/>
              <a:rect l="l" t="t" r="r" b="b"/>
              <a:pathLst>
                <a:path w="1349941" h="1349941">
                  <a:moveTo>
                    <a:pt x="0" y="0"/>
                  </a:moveTo>
                  <a:lnTo>
                    <a:pt x="1349941" y="0"/>
                  </a:lnTo>
                  <a:lnTo>
                    <a:pt x="1349941" y="1349941"/>
                  </a:lnTo>
                  <a:lnTo>
                    <a:pt x="0" y="134994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sp>
        <p:nvSpPr>
          <p:cNvPr id="17" name="Rectangle: Rounded Corners 16">
            <a:extLst>
              <a:ext uri="{FF2B5EF4-FFF2-40B4-BE49-F238E27FC236}">
                <a16:creationId xmlns:a16="http://schemas.microsoft.com/office/drawing/2014/main" id="{4B279ACD-12C8-500E-2C53-A9CC0605CD02}"/>
              </a:ext>
            </a:extLst>
          </p:cNvPr>
          <p:cNvSpPr/>
          <p:nvPr/>
        </p:nvSpPr>
        <p:spPr>
          <a:xfrm>
            <a:off x="150520" y="2384139"/>
            <a:ext cx="8969873" cy="3005710"/>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Rounded Corners 17">
            <a:extLst>
              <a:ext uri="{FF2B5EF4-FFF2-40B4-BE49-F238E27FC236}">
                <a16:creationId xmlns:a16="http://schemas.microsoft.com/office/drawing/2014/main" id="{633E9E8D-5E9B-358E-66B5-574FB224610B}"/>
              </a:ext>
            </a:extLst>
          </p:cNvPr>
          <p:cNvSpPr/>
          <p:nvPr/>
        </p:nvSpPr>
        <p:spPr>
          <a:xfrm>
            <a:off x="9259423" y="2384138"/>
            <a:ext cx="8836736" cy="302292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70C0"/>
              </a:solidFill>
            </a:endParaRPr>
          </a:p>
        </p:txBody>
      </p:sp>
      <p:sp>
        <p:nvSpPr>
          <p:cNvPr id="24" name="Rectangle: Rounded Corners 23">
            <a:extLst>
              <a:ext uri="{FF2B5EF4-FFF2-40B4-BE49-F238E27FC236}">
                <a16:creationId xmlns:a16="http://schemas.microsoft.com/office/drawing/2014/main" id="{32636D2C-8988-FBF3-EB7B-569C7A8E6DFD}"/>
              </a:ext>
            </a:extLst>
          </p:cNvPr>
          <p:cNvSpPr/>
          <p:nvPr/>
        </p:nvSpPr>
        <p:spPr>
          <a:xfrm>
            <a:off x="13698800" y="5935879"/>
            <a:ext cx="4191000" cy="245935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b="1" dirty="0">
                <a:solidFill>
                  <a:srgbClr val="0070C0"/>
                </a:solidFill>
              </a:rPr>
              <a:t>Slide 5</a:t>
            </a:r>
            <a:r>
              <a:rPr lang="en-GB" sz="2000" dirty="0">
                <a:solidFill>
                  <a:srgbClr val="0070C0"/>
                </a:solidFill>
              </a:rPr>
              <a:t> shows students how they can view videos of people talking about jobs, courses and apprenticeships related to their subject.</a:t>
            </a:r>
          </a:p>
        </p:txBody>
      </p:sp>
      <p:pic>
        <p:nvPicPr>
          <p:cNvPr id="26" name="Picture 25" descr="A white circle with orange text&#10;&#10;Description automatically generated">
            <a:extLst>
              <a:ext uri="{FF2B5EF4-FFF2-40B4-BE49-F238E27FC236}">
                <a16:creationId xmlns:a16="http://schemas.microsoft.com/office/drawing/2014/main" id="{46385317-AC28-DDF9-24D4-A1186D1B36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210711" y="42366"/>
            <a:ext cx="1886136" cy="1934567"/>
          </a:xfrm>
          <a:prstGeom prst="rect">
            <a:avLst/>
          </a:prstGeom>
        </p:spPr>
      </p:pic>
      <p:pic>
        <p:nvPicPr>
          <p:cNvPr id="27" name="Picture 26">
            <a:extLst>
              <a:ext uri="{FF2B5EF4-FFF2-40B4-BE49-F238E27FC236}">
                <a16:creationId xmlns:a16="http://schemas.microsoft.com/office/drawing/2014/main" id="{17F6778C-1F2D-D472-C3BF-2F25B973E739}"/>
              </a:ext>
            </a:extLst>
          </p:cNvPr>
          <p:cNvPicPr>
            <a:picLocks noChangeAspect="1"/>
          </p:cNvPicPr>
          <p:nvPr/>
        </p:nvPicPr>
        <p:blipFill>
          <a:blip r:embed="rId6"/>
          <a:stretch>
            <a:fillRect/>
          </a:stretch>
        </p:blipFill>
        <p:spPr>
          <a:xfrm>
            <a:off x="228600" y="9199132"/>
            <a:ext cx="3549651" cy="918945"/>
          </a:xfrm>
          <a:prstGeom prst="rect">
            <a:avLst/>
          </a:prstGeom>
        </p:spPr>
      </p:pic>
      <p:pic>
        <p:nvPicPr>
          <p:cNvPr id="8" name="Picture 7">
            <a:extLst>
              <a:ext uri="{FF2B5EF4-FFF2-40B4-BE49-F238E27FC236}">
                <a16:creationId xmlns:a16="http://schemas.microsoft.com/office/drawing/2014/main" id="{963318E5-8AF6-1C78-CAB0-8D4297703DA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9709606" y="6107217"/>
            <a:ext cx="3782836" cy="2129047"/>
          </a:xfrm>
          <a:prstGeom prst="rect">
            <a:avLst/>
          </a:prstGeom>
          <a:effectLst>
            <a:outerShdw blurRad="63500" sx="102000" sy="102000" algn="ctr" rotWithShape="0">
              <a:prstClr val="black">
                <a:alpha val="40000"/>
              </a:prstClr>
            </a:outerShdw>
          </a:effectLst>
        </p:spPr>
      </p:pic>
      <p:sp>
        <p:nvSpPr>
          <p:cNvPr id="13" name="TextBox 12">
            <a:extLst>
              <a:ext uri="{FF2B5EF4-FFF2-40B4-BE49-F238E27FC236}">
                <a16:creationId xmlns:a16="http://schemas.microsoft.com/office/drawing/2014/main" id="{839471D9-9125-038E-30B5-A1852F183331}"/>
              </a:ext>
            </a:extLst>
          </p:cNvPr>
          <p:cNvSpPr txBox="1"/>
          <p:nvPr/>
        </p:nvSpPr>
        <p:spPr>
          <a:xfrm>
            <a:off x="4627923" y="2577381"/>
            <a:ext cx="4181958" cy="2554545"/>
          </a:xfrm>
          <a:prstGeom prst="rect">
            <a:avLst/>
          </a:prstGeom>
          <a:noFill/>
        </p:spPr>
        <p:txBody>
          <a:bodyPr wrap="square" rtlCol="0">
            <a:spAutoFit/>
          </a:bodyPr>
          <a:lstStyle/>
          <a:p>
            <a:r>
              <a:rPr lang="en-GB" sz="2000" b="1" dirty="0">
                <a:solidFill>
                  <a:srgbClr val="0070C0"/>
                </a:solidFill>
              </a:rPr>
              <a:t>Slide 1</a:t>
            </a:r>
            <a:r>
              <a:rPr lang="en-GB" sz="2000" dirty="0">
                <a:solidFill>
                  <a:srgbClr val="0070C0"/>
                </a:solidFill>
              </a:rPr>
              <a:t> introduces examples of careers linked to your subject area.</a:t>
            </a:r>
          </a:p>
          <a:p>
            <a:endParaRPr lang="en-GB" sz="2000" dirty="0">
              <a:solidFill>
                <a:srgbClr val="0070C0"/>
              </a:solidFill>
            </a:endParaRPr>
          </a:p>
          <a:p>
            <a:r>
              <a:rPr lang="en-GB" sz="2000" dirty="0">
                <a:solidFill>
                  <a:srgbClr val="0070C0"/>
                </a:solidFill>
              </a:rPr>
              <a:t>Click on the subject symbol bottom right to explore these and other related Careerpilot job profiles and videos with the class, looking at salary, job growth and routes in. </a:t>
            </a:r>
          </a:p>
        </p:txBody>
      </p:sp>
      <p:pic>
        <p:nvPicPr>
          <p:cNvPr id="16" name="Picture 15">
            <a:extLst>
              <a:ext uri="{FF2B5EF4-FFF2-40B4-BE49-F238E27FC236}">
                <a16:creationId xmlns:a16="http://schemas.microsoft.com/office/drawing/2014/main" id="{A199D128-CED5-ADD3-694A-F3BF79954E2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9579076" y="2789188"/>
            <a:ext cx="3791684" cy="213093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5F0FFC23-0342-4B84-8436-E73C2641E3F1}"/>
              </a:ext>
            </a:extLst>
          </p:cNvPr>
          <p:cNvSpPr txBox="1"/>
          <p:nvPr/>
        </p:nvSpPr>
        <p:spPr>
          <a:xfrm>
            <a:off x="13533095" y="2661172"/>
            <a:ext cx="4453736" cy="2554545"/>
          </a:xfrm>
          <a:prstGeom prst="rect">
            <a:avLst/>
          </a:prstGeom>
          <a:noFill/>
        </p:spPr>
        <p:txBody>
          <a:bodyPr wrap="square" rtlCol="0">
            <a:spAutoFit/>
          </a:bodyPr>
          <a:lstStyle/>
          <a:p>
            <a:r>
              <a:rPr lang="en-GB" sz="2000" b="1" dirty="0">
                <a:solidFill>
                  <a:srgbClr val="0070C0"/>
                </a:solidFill>
              </a:rPr>
              <a:t>Slide 2</a:t>
            </a:r>
            <a:r>
              <a:rPr lang="en-GB" sz="2000" dirty="0">
                <a:solidFill>
                  <a:srgbClr val="0070C0"/>
                </a:solidFill>
              </a:rPr>
              <a:t> introduces examples of post 16 and post 18 courses and apprenticeships linked to your subject area. You may discuss local providers where students can study these courses in your local area.</a:t>
            </a:r>
          </a:p>
          <a:p>
            <a:r>
              <a:rPr lang="en-GB" sz="2000" b="1" dirty="0">
                <a:solidFill>
                  <a:srgbClr val="0070C0"/>
                </a:solidFill>
              </a:rPr>
              <a:t>Click on the blue button at the bottom of the slide to take you to slide 3.</a:t>
            </a:r>
          </a:p>
        </p:txBody>
      </p:sp>
      <p:sp>
        <p:nvSpPr>
          <p:cNvPr id="19" name="Rectangle: Rounded Corners 18">
            <a:extLst>
              <a:ext uri="{FF2B5EF4-FFF2-40B4-BE49-F238E27FC236}">
                <a16:creationId xmlns:a16="http://schemas.microsoft.com/office/drawing/2014/main" id="{FE1F164F-2428-5826-811E-F09C18C1DA36}"/>
              </a:ext>
            </a:extLst>
          </p:cNvPr>
          <p:cNvSpPr/>
          <p:nvPr/>
        </p:nvSpPr>
        <p:spPr>
          <a:xfrm>
            <a:off x="150520" y="5688073"/>
            <a:ext cx="8969874" cy="3050722"/>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Rounded Corners 20">
            <a:extLst>
              <a:ext uri="{FF2B5EF4-FFF2-40B4-BE49-F238E27FC236}">
                <a16:creationId xmlns:a16="http://schemas.microsoft.com/office/drawing/2014/main" id="{4071060C-14DF-A8B5-A1BE-69EC25C41A41}"/>
              </a:ext>
            </a:extLst>
          </p:cNvPr>
          <p:cNvSpPr/>
          <p:nvPr/>
        </p:nvSpPr>
        <p:spPr>
          <a:xfrm>
            <a:off x="5099160" y="5935879"/>
            <a:ext cx="3980647" cy="2432071"/>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b="1" dirty="0">
                <a:solidFill>
                  <a:srgbClr val="0070C0"/>
                </a:solidFill>
              </a:rPr>
              <a:t>Slide 3 and 4 </a:t>
            </a:r>
            <a:r>
              <a:rPr lang="en-GB" sz="2000" dirty="0">
                <a:solidFill>
                  <a:srgbClr val="0070C0"/>
                </a:solidFill>
              </a:rPr>
              <a:t>show students how they can use Careerpilot to research jobs, courses, local providers and apprenticeships linked to their subject. </a:t>
            </a:r>
          </a:p>
        </p:txBody>
      </p:sp>
      <p:pic>
        <p:nvPicPr>
          <p:cNvPr id="20" name="Picture 19">
            <a:extLst>
              <a:ext uri="{FF2B5EF4-FFF2-40B4-BE49-F238E27FC236}">
                <a16:creationId xmlns:a16="http://schemas.microsoft.com/office/drawing/2014/main" id="{302358B9-E908-CBAE-4194-F6E8750020CE}"/>
              </a:ext>
            </a:extLst>
          </p:cNvPr>
          <p:cNvPicPr>
            <a:picLocks noChangeAspect="1"/>
          </p:cNvPicPr>
          <p:nvPr/>
        </p:nvPicPr>
        <p:blipFill>
          <a:blip r:embed="rId9"/>
          <a:stretch>
            <a:fillRect/>
          </a:stretch>
        </p:blipFill>
        <p:spPr>
          <a:xfrm>
            <a:off x="517535" y="5997540"/>
            <a:ext cx="3876159" cy="2162891"/>
          </a:xfrm>
          <a:prstGeom prst="rect">
            <a:avLst/>
          </a:prstGeom>
          <a:effectLst>
            <a:outerShdw blurRad="63500" sx="102000" sy="102000" algn="ctr" rotWithShape="0">
              <a:prstClr val="black">
                <a:alpha val="40000"/>
              </a:prstClr>
            </a:outerShdw>
          </a:effectLst>
        </p:spPr>
      </p:pic>
      <p:pic>
        <p:nvPicPr>
          <p:cNvPr id="23" name="Picture 22">
            <a:extLst>
              <a:ext uri="{FF2B5EF4-FFF2-40B4-BE49-F238E27FC236}">
                <a16:creationId xmlns:a16="http://schemas.microsoft.com/office/drawing/2014/main" id="{97BA99EA-2DFD-EBB3-DD3D-A00329F4F705}"/>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75" r="175"/>
          <a:stretch/>
        </p:blipFill>
        <p:spPr>
          <a:xfrm>
            <a:off x="1121731" y="6360844"/>
            <a:ext cx="3849951" cy="2162891"/>
          </a:xfrm>
          <a:prstGeom prst="rect">
            <a:avLst/>
          </a:prstGeom>
          <a:effectLst>
            <a:outerShdw blurRad="63500" sx="102000" sy="102000" algn="ctr" rotWithShape="0">
              <a:prstClr val="black">
                <a:alpha val="40000"/>
              </a:prstClr>
            </a:outerShdw>
          </a:effectLst>
        </p:spPr>
      </p:pic>
      <p:pic>
        <p:nvPicPr>
          <p:cNvPr id="28" name="Picture 27">
            <a:extLst>
              <a:ext uri="{FF2B5EF4-FFF2-40B4-BE49-F238E27FC236}">
                <a16:creationId xmlns:a16="http://schemas.microsoft.com/office/drawing/2014/main" id="{7D9B116D-7F9F-A938-265F-308BD5F40148}"/>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473024" y="2821279"/>
            <a:ext cx="3844387" cy="21546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427375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E8E5A6C-AD57-4130-8816-02C6D65135D4}"/>
              </a:ext>
            </a:extLst>
          </p:cNvPr>
          <p:cNvSpPr/>
          <p:nvPr/>
        </p:nvSpPr>
        <p:spPr>
          <a:xfrm>
            <a:off x="0" y="0"/>
            <a:ext cx="18288000" cy="229162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9"/>
          </a:p>
        </p:txBody>
      </p:sp>
      <p:sp>
        <p:nvSpPr>
          <p:cNvPr id="2" name="Title 1">
            <a:extLst>
              <a:ext uri="{FF2B5EF4-FFF2-40B4-BE49-F238E27FC236}">
                <a16:creationId xmlns:a16="http://schemas.microsoft.com/office/drawing/2014/main" id="{1CCD5F5F-0F89-4431-B33E-64AAA19EA887}"/>
              </a:ext>
            </a:extLst>
          </p:cNvPr>
          <p:cNvSpPr>
            <a:spLocks noGrp="1"/>
          </p:cNvSpPr>
          <p:nvPr>
            <p:ph type="title"/>
          </p:nvPr>
        </p:nvSpPr>
        <p:spPr>
          <a:xfrm>
            <a:off x="4888307" y="710927"/>
            <a:ext cx="8229600" cy="1143000"/>
          </a:xfrm>
        </p:spPr>
        <p:txBody>
          <a:bodyPr>
            <a:normAutofit/>
          </a:bodyPr>
          <a:lstStyle/>
          <a:p>
            <a:r>
              <a:rPr lang="en-GB" sz="4985" b="1" dirty="0">
                <a:solidFill>
                  <a:schemeClr val="bg1"/>
                </a:solidFill>
                <a:latin typeface="+mn-lt"/>
              </a:rPr>
              <a:t>Contents</a:t>
            </a:r>
          </a:p>
        </p:txBody>
      </p:sp>
      <p:cxnSp>
        <p:nvCxnSpPr>
          <p:cNvPr id="6" name="Straight Connector 5">
            <a:extLst>
              <a:ext uri="{FF2B5EF4-FFF2-40B4-BE49-F238E27FC236}">
                <a16:creationId xmlns:a16="http://schemas.microsoft.com/office/drawing/2014/main" id="{D1983AB2-3D22-4D02-B5C0-3310B20D4393}"/>
              </a:ext>
            </a:extLst>
          </p:cNvPr>
          <p:cNvCxnSpPr>
            <a:cxnSpLocks/>
          </p:cNvCxnSpPr>
          <p:nvPr/>
        </p:nvCxnSpPr>
        <p:spPr>
          <a:xfrm>
            <a:off x="0" y="2168867"/>
            <a:ext cx="18440400" cy="0"/>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sp>
        <p:nvSpPr>
          <p:cNvPr id="10" name="Rectangle 9">
            <a:extLst>
              <a:ext uri="{FF2B5EF4-FFF2-40B4-BE49-F238E27FC236}">
                <a16:creationId xmlns:a16="http://schemas.microsoft.com/office/drawing/2014/main" id="{3557318C-167E-4F10-ADCF-7B25FEEF4D82}"/>
              </a:ext>
            </a:extLst>
          </p:cNvPr>
          <p:cNvSpPr/>
          <p:nvPr/>
        </p:nvSpPr>
        <p:spPr>
          <a:xfrm>
            <a:off x="0" y="9462620"/>
            <a:ext cx="18288000" cy="824379"/>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9"/>
          </a:p>
        </p:txBody>
      </p:sp>
      <p:sp>
        <p:nvSpPr>
          <p:cNvPr id="56" name="TextBox 55">
            <a:extLst>
              <a:ext uri="{FF2B5EF4-FFF2-40B4-BE49-F238E27FC236}">
                <a16:creationId xmlns:a16="http://schemas.microsoft.com/office/drawing/2014/main" id="{A985426A-1F32-48E9-9537-F1A50613DA1D}"/>
              </a:ext>
            </a:extLst>
          </p:cNvPr>
          <p:cNvSpPr txBox="1"/>
          <p:nvPr/>
        </p:nvSpPr>
        <p:spPr>
          <a:xfrm>
            <a:off x="7176390" y="9635099"/>
            <a:ext cx="3935221" cy="494137"/>
          </a:xfrm>
          <a:prstGeom prst="rect">
            <a:avLst/>
          </a:prstGeom>
          <a:noFill/>
        </p:spPr>
        <p:txBody>
          <a:bodyPr wrap="square" rtlCol="0">
            <a:spAutoFit/>
          </a:bodyPr>
          <a:lstStyle/>
          <a:p>
            <a:pPr algn="ctr"/>
            <a:r>
              <a:rPr lang="en-GB" sz="2492" dirty="0">
                <a:solidFill>
                  <a:schemeClr val="bg1"/>
                </a:solidFill>
              </a:rPr>
              <a:t>careerpilot.org.uk</a:t>
            </a:r>
          </a:p>
        </p:txBody>
      </p:sp>
      <p:pic>
        <p:nvPicPr>
          <p:cNvPr id="32" name="Picture 31" descr="Logo&#10;&#10;Description automatically generated">
            <a:extLst>
              <a:ext uri="{FF2B5EF4-FFF2-40B4-BE49-F238E27FC236}">
                <a16:creationId xmlns:a16="http://schemas.microsoft.com/office/drawing/2014/main" id="{ACCF041F-D6DC-6C01-C95F-FE224B36601D}"/>
              </a:ext>
            </a:extLst>
          </p:cNvPr>
          <p:cNvPicPr>
            <a:picLocks noChangeAspect="1"/>
          </p:cNvPicPr>
          <p:nvPr/>
        </p:nvPicPr>
        <p:blipFill>
          <a:blip r:embed="rId2"/>
          <a:stretch>
            <a:fillRect/>
          </a:stretch>
        </p:blipFill>
        <p:spPr>
          <a:xfrm>
            <a:off x="16078200" y="162067"/>
            <a:ext cx="1828799" cy="1875758"/>
          </a:xfrm>
          <a:prstGeom prst="rect">
            <a:avLst/>
          </a:prstGeom>
        </p:spPr>
      </p:pic>
      <p:pic>
        <p:nvPicPr>
          <p:cNvPr id="14" name="Picture 13">
            <a:hlinkClick r:id="rId3" action="ppaction://hlinksldjump"/>
            <a:extLst>
              <a:ext uri="{FF2B5EF4-FFF2-40B4-BE49-F238E27FC236}">
                <a16:creationId xmlns:a16="http://schemas.microsoft.com/office/drawing/2014/main" id="{06E41818-845E-8F7A-713E-6843A700E66F}"/>
              </a:ext>
            </a:extLst>
          </p:cNvPr>
          <p:cNvPicPr>
            <a:picLocks noChangeAspect="1"/>
          </p:cNvPicPr>
          <p:nvPr/>
        </p:nvPicPr>
        <p:blipFill>
          <a:blip r:embed="rId4"/>
          <a:stretch>
            <a:fillRect/>
          </a:stretch>
        </p:blipFill>
        <p:spPr>
          <a:xfrm>
            <a:off x="360697" y="2606567"/>
            <a:ext cx="3000794" cy="3124636"/>
          </a:xfrm>
          <a:prstGeom prst="rect">
            <a:avLst/>
          </a:prstGeom>
          <a:effectLst>
            <a:outerShdw blurRad="63500" sx="102000" sy="102000" algn="ctr" rotWithShape="0">
              <a:prstClr val="black">
                <a:alpha val="40000"/>
              </a:prstClr>
            </a:outerShdw>
          </a:effectLst>
        </p:spPr>
      </p:pic>
      <p:pic>
        <p:nvPicPr>
          <p:cNvPr id="23" name="Picture 22">
            <a:hlinkClick r:id="rId5" action="ppaction://hlinksldjump"/>
            <a:extLst>
              <a:ext uri="{FF2B5EF4-FFF2-40B4-BE49-F238E27FC236}">
                <a16:creationId xmlns:a16="http://schemas.microsoft.com/office/drawing/2014/main" id="{D65F3412-D4EE-B822-2859-CDB12F7B063F}"/>
              </a:ext>
            </a:extLst>
          </p:cNvPr>
          <p:cNvPicPr>
            <a:picLocks noChangeAspect="1"/>
          </p:cNvPicPr>
          <p:nvPr/>
        </p:nvPicPr>
        <p:blipFill>
          <a:blip r:embed="rId6"/>
          <a:stretch>
            <a:fillRect/>
          </a:stretch>
        </p:blipFill>
        <p:spPr>
          <a:xfrm>
            <a:off x="3965345" y="2666748"/>
            <a:ext cx="2977205" cy="3082848"/>
          </a:xfrm>
          <a:prstGeom prst="rect">
            <a:avLst/>
          </a:prstGeom>
          <a:effectLst>
            <a:outerShdw blurRad="63500" sx="102000" sy="102000" algn="ctr" rotWithShape="0">
              <a:prstClr val="black">
                <a:alpha val="40000"/>
              </a:prstClr>
            </a:outerShdw>
          </a:effectLst>
        </p:spPr>
      </p:pic>
      <p:pic>
        <p:nvPicPr>
          <p:cNvPr id="26" name="Picture 25">
            <a:hlinkClick r:id="rId7" action="ppaction://hlinksldjump"/>
            <a:extLst>
              <a:ext uri="{FF2B5EF4-FFF2-40B4-BE49-F238E27FC236}">
                <a16:creationId xmlns:a16="http://schemas.microsoft.com/office/drawing/2014/main" id="{72E9AA40-D43E-74D5-5412-83FE5648E7D3}"/>
              </a:ext>
            </a:extLst>
          </p:cNvPr>
          <p:cNvPicPr>
            <a:picLocks noChangeAspect="1"/>
          </p:cNvPicPr>
          <p:nvPr/>
        </p:nvPicPr>
        <p:blipFill>
          <a:blip r:embed="rId8"/>
          <a:stretch>
            <a:fillRect/>
          </a:stretch>
        </p:blipFill>
        <p:spPr>
          <a:xfrm>
            <a:off x="7543716" y="2691644"/>
            <a:ext cx="2953162" cy="3057952"/>
          </a:xfrm>
          <a:prstGeom prst="rect">
            <a:avLst/>
          </a:prstGeom>
          <a:effectLst>
            <a:outerShdw blurRad="63500" sx="102000" sy="102000" algn="ctr" rotWithShape="0">
              <a:prstClr val="black">
                <a:alpha val="40000"/>
              </a:prstClr>
            </a:outerShdw>
          </a:effectLst>
        </p:spPr>
      </p:pic>
      <p:pic>
        <p:nvPicPr>
          <p:cNvPr id="30" name="Picture 29">
            <a:hlinkClick r:id="rId9" action="ppaction://hlinksldjump"/>
            <a:extLst>
              <a:ext uri="{FF2B5EF4-FFF2-40B4-BE49-F238E27FC236}">
                <a16:creationId xmlns:a16="http://schemas.microsoft.com/office/drawing/2014/main" id="{1B13C537-E9A6-ACD2-BCBC-326E31F1945E}"/>
              </a:ext>
            </a:extLst>
          </p:cNvPr>
          <p:cNvPicPr>
            <a:picLocks noChangeAspect="1"/>
          </p:cNvPicPr>
          <p:nvPr/>
        </p:nvPicPr>
        <p:blipFill>
          <a:blip r:embed="rId10"/>
          <a:stretch>
            <a:fillRect/>
          </a:stretch>
        </p:blipFill>
        <p:spPr>
          <a:xfrm>
            <a:off x="14586917" y="2686881"/>
            <a:ext cx="3000794" cy="3067478"/>
          </a:xfrm>
          <a:prstGeom prst="rect">
            <a:avLst/>
          </a:prstGeom>
          <a:effectLst>
            <a:outerShdw blurRad="63500" sx="102000" sy="102000" algn="ctr" rotWithShape="0">
              <a:prstClr val="black">
                <a:alpha val="40000"/>
              </a:prstClr>
            </a:outerShdw>
          </a:effectLst>
        </p:spPr>
      </p:pic>
      <p:pic>
        <p:nvPicPr>
          <p:cNvPr id="33" name="Picture 32">
            <a:hlinkClick r:id="rId11" action="ppaction://hlinksldjump"/>
            <a:extLst>
              <a:ext uri="{FF2B5EF4-FFF2-40B4-BE49-F238E27FC236}">
                <a16:creationId xmlns:a16="http://schemas.microsoft.com/office/drawing/2014/main" id="{92EAD682-61BC-DFE7-D963-31722CD97877}"/>
              </a:ext>
            </a:extLst>
          </p:cNvPr>
          <p:cNvPicPr>
            <a:picLocks noChangeAspect="1"/>
          </p:cNvPicPr>
          <p:nvPr/>
        </p:nvPicPr>
        <p:blipFill>
          <a:blip r:embed="rId12"/>
          <a:stretch>
            <a:fillRect/>
          </a:stretch>
        </p:blipFill>
        <p:spPr>
          <a:xfrm>
            <a:off x="342500" y="6043796"/>
            <a:ext cx="2981741" cy="3048425"/>
          </a:xfrm>
          <a:prstGeom prst="rect">
            <a:avLst/>
          </a:prstGeom>
          <a:effectLst>
            <a:outerShdw blurRad="63500" sx="102000" sy="102000" algn="ctr" rotWithShape="0">
              <a:prstClr val="black">
                <a:alpha val="40000"/>
              </a:prstClr>
            </a:outerShdw>
          </a:effectLst>
        </p:spPr>
      </p:pic>
      <p:pic>
        <p:nvPicPr>
          <p:cNvPr id="35" name="Picture 34">
            <a:hlinkClick r:id="rId13" action="ppaction://hlinksldjump"/>
            <a:extLst>
              <a:ext uri="{FF2B5EF4-FFF2-40B4-BE49-F238E27FC236}">
                <a16:creationId xmlns:a16="http://schemas.microsoft.com/office/drawing/2014/main" id="{B1D9D659-8669-4A60-4C35-00F63B87D2D8}"/>
              </a:ext>
            </a:extLst>
          </p:cNvPr>
          <p:cNvPicPr>
            <a:picLocks noChangeAspect="1"/>
          </p:cNvPicPr>
          <p:nvPr/>
        </p:nvPicPr>
        <p:blipFill>
          <a:blip r:embed="rId14"/>
          <a:stretch>
            <a:fillRect/>
          </a:stretch>
        </p:blipFill>
        <p:spPr>
          <a:xfrm>
            <a:off x="3948787" y="5999888"/>
            <a:ext cx="3010320" cy="3096057"/>
          </a:xfrm>
          <a:prstGeom prst="rect">
            <a:avLst/>
          </a:prstGeom>
          <a:effectLst>
            <a:outerShdw blurRad="63500" sx="102000" sy="102000" algn="ctr" rotWithShape="0">
              <a:prstClr val="black">
                <a:alpha val="40000"/>
              </a:prstClr>
            </a:outerShdw>
          </a:effectLst>
        </p:spPr>
      </p:pic>
      <p:pic>
        <p:nvPicPr>
          <p:cNvPr id="37" name="Picture 36">
            <a:hlinkClick r:id="rId15" action="ppaction://hlinksldjump"/>
            <a:extLst>
              <a:ext uri="{FF2B5EF4-FFF2-40B4-BE49-F238E27FC236}">
                <a16:creationId xmlns:a16="http://schemas.microsoft.com/office/drawing/2014/main" id="{095914CD-589C-DF4D-1396-31DD1D691980}"/>
              </a:ext>
            </a:extLst>
          </p:cNvPr>
          <p:cNvPicPr>
            <a:picLocks noChangeAspect="1"/>
          </p:cNvPicPr>
          <p:nvPr/>
        </p:nvPicPr>
        <p:blipFill>
          <a:blip r:embed="rId16"/>
          <a:stretch>
            <a:fillRect/>
          </a:stretch>
        </p:blipFill>
        <p:spPr>
          <a:xfrm>
            <a:off x="7543716" y="6009391"/>
            <a:ext cx="3000794" cy="3096057"/>
          </a:xfrm>
          <a:prstGeom prst="rect">
            <a:avLst/>
          </a:prstGeom>
          <a:effectLst>
            <a:outerShdw blurRad="63500" sx="102000" sy="102000" algn="ctr" rotWithShape="0">
              <a:prstClr val="black">
                <a:alpha val="40000"/>
              </a:prstClr>
            </a:outerShdw>
          </a:effectLst>
        </p:spPr>
      </p:pic>
      <p:pic>
        <p:nvPicPr>
          <p:cNvPr id="39" name="Picture 38">
            <a:hlinkClick r:id="rId17" action="ppaction://hlinksldjump"/>
            <a:extLst>
              <a:ext uri="{FF2B5EF4-FFF2-40B4-BE49-F238E27FC236}">
                <a16:creationId xmlns:a16="http://schemas.microsoft.com/office/drawing/2014/main" id="{F553E43B-0B9C-3804-F9C4-422B1A1A9F85}"/>
              </a:ext>
            </a:extLst>
          </p:cNvPr>
          <p:cNvPicPr>
            <a:picLocks noChangeAspect="1"/>
          </p:cNvPicPr>
          <p:nvPr/>
        </p:nvPicPr>
        <p:blipFill>
          <a:blip r:embed="rId18"/>
          <a:stretch>
            <a:fillRect/>
          </a:stretch>
        </p:blipFill>
        <p:spPr>
          <a:xfrm>
            <a:off x="14639100" y="6029196"/>
            <a:ext cx="2981741" cy="3057952"/>
          </a:xfrm>
          <a:prstGeom prst="rect">
            <a:avLst/>
          </a:prstGeom>
          <a:effectLst>
            <a:outerShdw blurRad="63500" sx="102000" sy="102000" algn="ctr" rotWithShape="0">
              <a:prstClr val="black">
                <a:alpha val="40000"/>
              </a:prstClr>
            </a:outerShdw>
          </a:effectLst>
        </p:spPr>
      </p:pic>
      <p:pic>
        <p:nvPicPr>
          <p:cNvPr id="41" name="Picture 40">
            <a:hlinkClick r:id="rId19" action="ppaction://hlinksldjump"/>
            <a:extLst>
              <a:ext uri="{FF2B5EF4-FFF2-40B4-BE49-F238E27FC236}">
                <a16:creationId xmlns:a16="http://schemas.microsoft.com/office/drawing/2014/main" id="{620BAB11-F815-DB16-4768-32AB705B8892}"/>
              </a:ext>
            </a:extLst>
          </p:cNvPr>
          <p:cNvPicPr>
            <a:picLocks noChangeAspect="1"/>
          </p:cNvPicPr>
          <p:nvPr/>
        </p:nvPicPr>
        <p:blipFill>
          <a:blip r:embed="rId20"/>
          <a:stretch>
            <a:fillRect/>
          </a:stretch>
        </p:blipFill>
        <p:spPr>
          <a:xfrm>
            <a:off x="11036943" y="2693326"/>
            <a:ext cx="3000794" cy="3067478"/>
          </a:xfrm>
          <a:prstGeom prst="rect">
            <a:avLst/>
          </a:prstGeom>
          <a:effectLst>
            <a:outerShdw blurRad="63500" sx="102000" sy="102000" algn="ctr" rotWithShape="0">
              <a:prstClr val="black">
                <a:alpha val="40000"/>
              </a:prstClr>
            </a:outerShdw>
          </a:effectLst>
        </p:spPr>
      </p:pic>
      <p:pic>
        <p:nvPicPr>
          <p:cNvPr id="43" name="Picture 42">
            <a:hlinkClick r:id="rId21" action="ppaction://hlinksldjump"/>
            <a:extLst>
              <a:ext uri="{FF2B5EF4-FFF2-40B4-BE49-F238E27FC236}">
                <a16:creationId xmlns:a16="http://schemas.microsoft.com/office/drawing/2014/main" id="{D41FDA9F-2BA2-3108-2B0B-7789CFE9641F}"/>
              </a:ext>
            </a:extLst>
          </p:cNvPr>
          <p:cNvPicPr>
            <a:picLocks noChangeAspect="1"/>
          </p:cNvPicPr>
          <p:nvPr/>
        </p:nvPicPr>
        <p:blipFill>
          <a:blip r:embed="rId22"/>
          <a:stretch>
            <a:fillRect/>
          </a:stretch>
        </p:blipFill>
        <p:spPr>
          <a:xfrm>
            <a:off x="11065522" y="6048513"/>
            <a:ext cx="2943636" cy="305795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844788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Close up of person painting">
            <a:extLst>
              <a:ext uri="{FF2B5EF4-FFF2-40B4-BE49-F238E27FC236}">
                <a16:creationId xmlns:a16="http://schemas.microsoft.com/office/drawing/2014/main" id="{8AF564E8-E3D1-15CB-2F8A-52B85DADCF6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5322" b="5555"/>
          <a:stretch/>
        </p:blipFill>
        <p:spPr>
          <a:xfrm>
            <a:off x="-16564" y="0"/>
            <a:ext cx="18287999" cy="9646627"/>
          </a:xfrm>
          <a:prstGeom prst="rect">
            <a:avLst/>
          </a:prstGeom>
        </p:spPr>
      </p:pic>
      <p:grpSp>
        <p:nvGrpSpPr>
          <p:cNvPr id="3" name="Group 3"/>
          <p:cNvGrpSpPr/>
          <p:nvPr/>
        </p:nvGrpSpPr>
        <p:grpSpPr>
          <a:xfrm>
            <a:off x="-16564"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sp>
        <p:nvSpPr>
          <p:cNvPr id="7" name="Freeform 7"/>
          <p:cNvSpPr/>
          <p:nvPr/>
        </p:nvSpPr>
        <p:spPr>
          <a:xfrm>
            <a:off x="6978433" y="9423533"/>
            <a:ext cx="3670748" cy="763710"/>
          </a:xfrm>
          <a:custGeom>
            <a:avLst/>
            <a:gdLst/>
            <a:ahLst/>
            <a:cxnLst/>
            <a:rect l="l" t="t" r="r" b="b"/>
            <a:pathLst>
              <a:path w="3670748" h="763710">
                <a:moveTo>
                  <a:pt x="0" y="0"/>
                </a:moveTo>
                <a:lnTo>
                  <a:pt x="3670748" y="0"/>
                </a:lnTo>
                <a:lnTo>
                  <a:pt x="3670748" y="763710"/>
                </a:lnTo>
                <a:lnTo>
                  <a:pt x="0" y="763710"/>
                </a:lnTo>
                <a:lnTo>
                  <a:pt x="0" y="0"/>
                </a:lnTo>
                <a:close/>
              </a:path>
            </a:pathLst>
          </a:custGeom>
          <a:blipFill>
            <a:blip r:embed="rId4"/>
            <a:stretch>
              <a:fillRect/>
            </a:stretch>
          </a:blipFill>
        </p:spPr>
        <p:txBody>
          <a:bodyPr/>
          <a:lstStyle/>
          <a:p>
            <a:endParaRPr lang="en-GB"/>
          </a:p>
        </p:txBody>
      </p:sp>
      <p:grpSp>
        <p:nvGrpSpPr>
          <p:cNvPr id="8" name="Group 8"/>
          <p:cNvGrpSpPr/>
          <p:nvPr/>
        </p:nvGrpSpPr>
        <p:grpSpPr>
          <a:xfrm>
            <a:off x="11360878" y="3892104"/>
            <a:ext cx="5834687" cy="4542554"/>
            <a:chOff x="0" y="0"/>
            <a:chExt cx="1627827" cy="1267333"/>
          </a:xfrm>
        </p:grpSpPr>
        <p:sp>
          <p:nvSpPr>
            <p:cNvPr id="9" name="Freeform 9"/>
            <p:cNvSpPr/>
            <p:nvPr/>
          </p:nvSpPr>
          <p:spPr>
            <a:xfrm>
              <a:off x="0" y="0"/>
              <a:ext cx="1627827" cy="1267333"/>
            </a:xfrm>
            <a:custGeom>
              <a:avLst/>
              <a:gdLst/>
              <a:ahLst/>
              <a:cxnLst/>
              <a:rect l="l" t="t" r="r" b="b"/>
              <a:pathLst>
                <a:path w="1627827" h="1267333">
                  <a:moveTo>
                    <a:pt x="63873" y="0"/>
                  </a:moveTo>
                  <a:lnTo>
                    <a:pt x="1563954" y="0"/>
                  </a:lnTo>
                  <a:cubicBezTo>
                    <a:pt x="1599230" y="0"/>
                    <a:pt x="1627827" y="28597"/>
                    <a:pt x="1627827" y="63873"/>
                  </a:cubicBezTo>
                  <a:lnTo>
                    <a:pt x="1627827" y="1203460"/>
                  </a:lnTo>
                  <a:cubicBezTo>
                    <a:pt x="1627827" y="1238736"/>
                    <a:pt x="1599230" y="1267333"/>
                    <a:pt x="1563954" y="1267333"/>
                  </a:cubicBezTo>
                  <a:lnTo>
                    <a:pt x="63873" y="1267333"/>
                  </a:lnTo>
                  <a:cubicBezTo>
                    <a:pt x="28597" y="1267333"/>
                    <a:pt x="0" y="1238736"/>
                    <a:pt x="0" y="1203460"/>
                  </a:cubicBezTo>
                  <a:lnTo>
                    <a:pt x="0" y="63873"/>
                  </a:lnTo>
                  <a:cubicBezTo>
                    <a:pt x="0" y="28597"/>
                    <a:pt x="28597" y="0"/>
                    <a:pt x="63873" y="0"/>
                  </a:cubicBezTo>
                  <a:close/>
                </a:path>
              </a:pathLst>
            </a:custGeom>
            <a:solidFill>
              <a:srgbClr val="FFFFFF"/>
            </a:solidFill>
            <a:ln w="85725" cap="rnd">
              <a:solidFill>
                <a:srgbClr val="F6D000"/>
              </a:solidFill>
              <a:prstDash val="solid"/>
              <a:round/>
            </a:ln>
          </p:spPr>
          <p:txBody>
            <a:bodyPr/>
            <a:lstStyle/>
            <a:p>
              <a:endParaRPr lang="en-GB"/>
            </a:p>
          </p:txBody>
        </p:sp>
        <p:sp>
          <p:nvSpPr>
            <p:cNvPr id="10" name="TextBox 10"/>
            <p:cNvSpPr txBox="1"/>
            <p:nvPr/>
          </p:nvSpPr>
          <p:spPr>
            <a:xfrm>
              <a:off x="0" y="-47625"/>
              <a:ext cx="1627827" cy="1314958"/>
            </a:xfrm>
            <a:prstGeom prst="rect">
              <a:avLst/>
            </a:prstGeom>
          </p:spPr>
          <p:txBody>
            <a:bodyPr lIns="46140" tIns="46140" rIns="46140" bIns="46140" rtlCol="0" anchor="ctr"/>
            <a:lstStyle/>
            <a:p>
              <a:pPr algn="ctr">
                <a:lnSpc>
                  <a:spcPts val="3306"/>
                </a:lnSpc>
              </a:pPr>
              <a:endParaRPr/>
            </a:p>
          </p:txBody>
        </p:sp>
      </p:grpSp>
      <p:grpSp>
        <p:nvGrpSpPr>
          <p:cNvPr id="13" name="Group 13"/>
          <p:cNvGrpSpPr/>
          <p:nvPr/>
        </p:nvGrpSpPr>
        <p:grpSpPr>
          <a:xfrm>
            <a:off x="2222507" y="231027"/>
            <a:ext cx="13182600" cy="2436110"/>
            <a:chOff x="0" y="0"/>
            <a:chExt cx="4240202" cy="812800"/>
          </a:xfrm>
        </p:grpSpPr>
        <p:sp>
          <p:nvSpPr>
            <p:cNvPr id="14" name="Freeform 14"/>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F6D000"/>
            </a:solidFill>
            <a:ln w="95250" cap="rnd">
              <a:solidFill>
                <a:srgbClr val="FFFFFF"/>
              </a:solidFill>
              <a:prstDash val="solid"/>
              <a:round/>
            </a:ln>
          </p:spPr>
          <p:txBody>
            <a:bodyPr/>
            <a:lstStyle/>
            <a:p>
              <a:endParaRPr lang="en-GB"/>
            </a:p>
          </p:txBody>
        </p:sp>
        <p:sp>
          <p:nvSpPr>
            <p:cNvPr id="15" name="TextBox 15"/>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16" name="TextBox 16"/>
          <p:cNvSpPr txBox="1"/>
          <p:nvPr/>
        </p:nvSpPr>
        <p:spPr>
          <a:xfrm>
            <a:off x="11640044" y="4042791"/>
            <a:ext cx="5276356" cy="540276"/>
          </a:xfrm>
          <a:prstGeom prst="rect">
            <a:avLst/>
          </a:prstGeom>
        </p:spPr>
        <p:txBody>
          <a:bodyPr wrap="square" lIns="0" tIns="0" rIns="0" bIns="0" rtlCol="0" anchor="t">
            <a:spAutoFit/>
          </a:bodyPr>
          <a:lstStyle/>
          <a:p>
            <a:pPr algn="l">
              <a:lnSpc>
                <a:spcPts val="4480"/>
              </a:lnSpc>
            </a:pPr>
            <a:r>
              <a:rPr lang="en-US" sz="3200" spc="51" dirty="0">
                <a:latin typeface="Filson Pro Bold"/>
                <a:ea typeface="Filson Pro Bold"/>
                <a:cs typeface="Filson Pro Bold"/>
                <a:sym typeface="Filson Pro Bold"/>
              </a:rPr>
              <a:t>Future Careers Ideas</a:t>
            </a:r>
          </a:p>
        </p:txBody>
      </p:sp>
      <p:sp>
        <p:nvSpPr>
          <p:cNvPr id="17" name="TextBox 17"/>
          <p:cNvSpPr txBox="1"/>
          <p:nvPr/>
        </p:nvSpPr>
        <p:spPr>
          <a:xfrm>
            <a:off x="11506200" y="4685325"/>
            <a:ext cx="4965183" cy="3473002"/>
          </a:xfrm>
          <a:prstGeom prst="rect">
            <a:avLst/>
          </a:prstGeom>
        </p:spPr>
        <p:txBody>
          <a:bodyPr lIns="0" tIns="0" rIns="0" bIns="0" rtlCol="0" anchor="t">
            <a:spAutoFit/>
          </a:bodyPr>
          <a:lstStyle/>
          <a:p>
            <a:pPr marL="603562" lvl="1" indent="-301781" algn="l">
              <a:lnSpc>
                <a:spcPts val="3354"/>
              </a:lnSpc>
              <a:buFont typeface="Arial"/>
              <a:buChar char="•"/>
            </a:pPr>
            <a:r>
              <a:rPr lang="en-US" sz="2795" spc="36" dirty="0">
                <a:latin typeface="Filson Pro Bold"/>
                <a:ea typeface="Filson Pro Bold"/>
                <a:cs typeface="Filson Pro Bold"/>
                <a:sym typeface="Filson Pro Bold"/>
              </a:rPr>
              <a:t>Animator</a:t>
            </a:r>
          </a:p>
          <a:p>
            <a:pPr marL="603562" lvl="1" indent="-301781" algn="l">
              <a:lnSpc>
                <a:spcPts val="3354"/>
              </a:lnSpc>
              <a:buFont typeface="Arial"/>
              <a:buChar char="•"/>
            </a:pPr>
            <a:r>
              <a:rPr lang="en-US" sz="2795" spc="36" dirty="0">
                <a:latin typeface="Filson Pro Bold"/>
                <a:ea typeface="Filson Pro Bold"/>
                <a:cs typeface="Filson Pro Bold"/>
                <a:sym typeface="Filson Pro Bold"/>
              </a:rPr>
              <a:t>Art Therapist</a:t>
            </a:r>
          </a:p>
          <a:p>
            <a:pPr marL="603562" lvl="1" indent="-301781" algn="l">
              <a:lnSpc>
                <a:spcPts val="3354"/>
              </a:lnSpc>
              <a:buFont typeface="Arial"/>
              <a:buChar char="•"/>
            </a:pPr>
            <a:r>
              <a:rPr lang="en-US" sz="2795" spc="36" dirty="0">
                <a:latin typeface="Filson Pro Bold"/>
                <a:ea typeface="Filson Pro Bold"/>
                <a:cs typeface="Filson Pro Bold"/>
                <a:sym typeface="Filson Pro Bold"/>
              </a:rPr>
              <a:t>Architect</a:t>
            </a:r>
          </a:p>
          <a:p>
            <a:pPr marL="603562" lvl="1" indent="-301781" algn="l">
              <a:lnSpc>
                <a:spcPts val="3354"/>
              </a:lnSpc>
              <a:buFont typeface="Arial"/>
              <a:buChar char="•"/>
            </a:pPr>
            <a:r>
              <a:rPr lang="en-US" sz="2795" spc="36" dirty="0">
                <a:latin typeface="Filson Pro Bold"/>
                <a:ea typeface="Filson Pro Bold"/>
                <a:cs typeface="Filson Pro Bold"/>
                <a:sym typeface="Filson Pro Bold"/>
              </a:rPr>
              <a:t>Advertising Art Director</a:t>
            </a:r>
          </a:p>
          <a:p>
            <a:pPr marL="603562" lvl="1" indent="-301781" algn="l">
              <a:lnSpc>
                <a:spcPts val="3354"/>
              </a:lnSpc>
              <a:buFont typeface="Arial"/>
              <a:buChar char="•"/>
            </a:pPr>
            <a:r>
              <a:rPr lang="en-US" sz="2795" spc="36" dirty="0">
                <a:latin typeface="Filson Pro Bold"/>
                <a:ea typeface="Filson Pro Bold"/>
                <a:cs typeface="Filson Pro Bold"/>
                <a:sym typeface="Filson Pro Bold"/>
              </a:rPr>
              <a:t>Fashion Designer</a:t>
            </a:r>
          </a:p>
          <a:p>
            <a:pPr marL="603562" lvl="1" indent="-301781" algn="l">
              <a:lnSpc>
                <a:spcPts val="3354"/>
              </a:lnSpc>
              <a:buFont typeface="Arial"/>
              <a:buChar char="•"/>
            </a:pPr>
            <a:r>
              <a:rPr lang="en-US" sz="2795" spc="36" dirty="0">
                <a:latin typeface="Filson Pro Bold"/>
                <a:ea typeface="Filson Pro Bold"/>
                <a:cs typeface="Filson Pro Bold"/>
                <a:sym typeface="Filson Pro Bold"/>
              </a:rPr>
              <a:t>Illustrator</a:t>
            </a:r>
          </a:p>
          <a:p>
            <a:pPr marL="603562" lvl="1" indent="-301781" algn="l">
              <a:lnSpc>
                <a:spcPts val="3354"/>
              </a:lnSpc>
              <a:buFont typeface="Arial"/>
              <a:buChar char="•"/>
            </a:pPr>
            <a:r>
              <a:rPr lang="en-US" sz="2795" spc="36" dirty="0">
                <a:latin typeface="Filson Pro Bold"/>
                <a:ea typeface="Filson Pro Bold"/>
                <a:cs typeface="Filson Pro Bold"/>
                <a:sym typeface="Filson Pro Bold"/>
              </a:rPr>
              <a:t>Interior Designer</a:t>
            </a:r>
          </a:p>
          <a:p>
            <a:pPr marL="603562" lvl="1" indent="-301781" algn="l">
              <a:lnSpc>
                <a:spcPts val="3354"/>
              </a:lnSpc>
              <a:buFont typeface="Arial"/>
              <a:buChar char="•"/>
            </a:pPr>
            <a:r>
              <a:rPr lang="en-US" sz="2795" spc="36" dirty="0">
                <a:latin typeface="Filson Pro Bold"/>
                <a:ea typeface="Filson Pro Bold"/>
                <a:cs typeface="Filson Pro Bold"/>
                <a:sym typeface="Filson Pro Bold"/>
              </a:rPr>
              <a:t>Photographer</a:t>
            </a:r>
            <a:endParaRPr lang="en-US" sz="2795" spc="36" dirty="0">
              <a:latin typeface="Filson Pro Bold"/>
              <a:ea typeface="Filson Pro Bold"/>
              <a:cs typeface="Filson Pro Bold"/>
              <a:sym typeface="Filson Pro Bold"/>
              <a:hlinkClick r:id="rId5" tooltip="https://www.careerpilot.org.uk/job-sectors/arts-crafts/job-profile/photographer">
                <a:extLst>
                  <a:ext uri="{A12FA001-AC4F-418D-AE19-62706E023703}">
                    <ahyp:hlinkClr xmlns:ahyp="http://schemas.microsoft.com/office/drawing/2018/hyperlinkcolor" val="tx"/>
                  </a:ext>
                </a:extLst>
              </a:hlinkClick>
            </a:endParaRPr>
          </a:p>
        </p:txBody>
      </p:sp>
      <p:sp>
        <p:nvSpPr>
          <p:cNvPr id="18" name="TextBox 18"/>
          <p:cNvSpPr txBox="1"/>
          <p:nvPr/>
        </p:nvSpPr>
        <p:spPr>
          <a:xfrm>
            <a:off x="2374906" y="441850"/>
            <a:ext cx="12877801" cy="1999202"/>
          </a:xfrm>
          <a:prstGeom prst="rect">
            <a:avLst/>
          </a:prstGeom>
        </p:spPr>
        <p:txBody>
          <a:bodyPr wrap="square" lIns="0" tIns="0" rIns="0" bIns="0" rtlCol="0" anchor="t">
            <a:spAutoFit/>
          </a:bodyPr>
          <a:lstStyle/>
          <a:p>
            <a:pPr algn="ctr">
              <a:lnSpc>
                <a:spcPts val="8099"/>
              </a:lnSpc>
            </a:pPr>
            <a:r>
              <a:rPr lang="en-US" sz="5400" spc="8" dirty="0">
                <a:solidFill>
                  <a:srgbClr val="231F20"/>
                </a:solidFill>
                <a:latin typeface="Filson Pro Medium"/>
                <a:ea typeface="Filson Pro Medium"/>
                <a:cs typeface="Filson Pro Medium"/>
                <a:sym typeface="Filson Pro Medium"/>
              </a:rPr>
              <a:t>Where could you take your love of</a:t>
            </a:r>
            <a:br>
              <a:rPr lang="en-US" sz="5400" spc="8" dirty="0">
                <a:solidFill>
                  <a:srgbClr val="231F20"/>
                </a:solidFill>
                <a:latin typeface="Filson Pro Medium"/>
                <a:ea typeface="Filson Pro Medium"/>
                <a:cs typeface="Filson Pro Medium"/>
                <a:sym typeface="Filson Pro Medium"/>
              </a:rPr>
            </a:br>
            <a:r>
              <a:rPr lang="en-US" sz="5400" spc="8" dirty="0">
                <a:solidFill>
                  <a:srgbClr val="231F20"/>
                </a:solidFill>
                <a:latin typeface="Filson Pro Medium"/>
                <a:ea typeface="Filson Pro Medium"/>
                <a:cs typeface="Filson Pro Medium"/>
                <a:sym typeface="Filson Pro Medium"/>
              </a:rPr>
              <a:t>Art &amp; Design?</a:t>
            </a:r>
          </a:p>
        </p:txBody>
      </p:sp>
      <p:pic>
        <p:nvPicPr>
          <p:cNvPr id="21" name="Picture 20">
            <a:extLst>
              <a:ext uri="{FF2B5EF4-FFF2-40B4-BE49-F238E27FC236}">
                <a16:creationId xmlns:a16="http://schemas.microsoft.com/office/drawing/2014/main" id="{84558185-22C9-D4CD-E690-7F5E68ADEB07}"/>
              </a:ext>
            </a:extLst>
          </p:cNvPr>
          <p:cNvPicPr>
            <a:picLocks noChangeAspect="1"/>
          </p:cNvPicPr>
          <p:nvPr/>
        </p:nvPicPr>
        <p:blipFill>
          <a:blip r:embed="rId6"/>
          <a:stretch>
            <a:fillRect/>
          </a:stretch>
        </p:blipFill>
        <p:spPr>
          <a:xfrm>
            <a:off x="228600" y="9199132"/>
            <a:ext cx="3549651" cy="918945"/>
          </a:xfrm>
          <a:prstGeom prst="rect">
            <a:avLst/>
          </a:prstGeom>
        </p:spPr>
      </p:pic>
      <p:pic>
        <p:nvPicPr>
          <p:cNvPr id="6" name="Picture 5">
            <a:hlinkClick r:id="rId7"/>
            <a:extLst>
              <a:ext uri="{FF2B5EF4-FFF2-40B4-BE49-F238E27FC236}">
                <a16:creationId xmlns:a16="http://schemas.microsoft.com/office/drawing/2014/main" id="{02379DB2-7008-60E0-0CEE-2DED19D9CE6B}"/>
              </a:ext>
            </a:extLst>
          </p:cNvPr>
          <p:cNvPicPr>
            <a:picLocks noChangeAspect="1"/>
          </p:cNvPicPr>
          <p:nvPr/>
        </p:nvPicPr>
        <p:blipFill>
          <a:blip r:embed="rId8"/>
          <a:stretch>
            <a:fillRect/>
          </a:stretch>
        </p:blipFill>
        <p:spPr>
          <a:xfrm>
            <a:off x="17047689" y="9199132"/>
            <a:ext cx="1011712" cy="953342"/>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Man with camera">
            <a:extLst>
              <a:ext uri="{FF2B5EF4-FFF2-40B4-BE49-F238E27FC236}">
                <a16:creationId xmlns:a16="http://schemas.microsoft.com/office/drawing/2014/main" id="{DEB4E89C-B77A-293F-30FA-63B1909793C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057" r="2462" b="14303"/>
          <a:stretch/>
        </p:blipFill>
        <p:spPr>
          <a:xfrm>
            <a:off x="0" y="-59279"/>
            <a:ext cx="18321406" cy="9740294"/>
          </a:xfrm>
          <a:prstGeom prst="rect">
            <a:avLst/>
          </a:prstGeom>
        </p:spPr>
      </p:pic>
      <p:grpSp>
        <p:nvGrpSpPr>
          <p:cNvPr id="3" name="Group 3"/>
          <p:cNvGrpSpPr/>
          <p:nvPr/>
        </p:nvGrpSpPr>
        <p:grpSpPr>
          <a:xfrm>
            <a:off x="0"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grpSp>
        <p:nvGrpSpPr>
          <p:cNvPr id="8" name="Group 8"/>
          <p:cNvGrpSpPr/>
          <p:nvPr/>
        </p:nvGrpSpPr>
        <p:grpSpPr>
          <a:xfrm>
            <a:off x="1094241" y="3545777"/>
            <a:ext cx="5177544" cy="4988885"/>
            <a:chOff x="0" y="0"/>
            <a:chExt cx="1444490" cy="1391856"/>
          </a:xfrm>
        </p:grpSpPr>
        <p:sp>
          <p:nvSpPr>
            <p:cNvPr id="9" name="Freeform 9"/>
            <p:cNvSpPr/>
            <p:nvPr/>
          </p:nvSpPr>
          <p:spPr>
            <a:xfrm>
              <a:off x="0" y="0"/>
              <a:ext cx="1444490" cy="1391856"/>
            </a:xfrm>
            <a:custGeom>
              <a:avLst/>
              <a:gdLst/>
              <a:ahLst/>
              <a:cxnLst/>
              <a:rect l="l" t="t" r="r" b="b"/>
              <a:pathLst>
                <a:path w="1444490" h="1391856">
                  <a:moveTo>
                    <a:pt x="71980" y="0"/>
                  </a:moveTo>
                  <a:lnTo>
                    <a:pt x="1372510" y="0"/>
                  </a:lnTo>
                  <a:cubicBezTo>
                    <a:pt x="1412264" y="0"/>
                    <a:pt x="1444490" y="32227"/>
                    <a:pt x="1444490" y="71980"/>
                  </a:cubicBezTo>
                  <a:lnTo>
                    <a:pt x="1444490" y="1319875"/>
                  </a:lnTo>
                  <a:cubicBezTo>
                    <a:pt x="1444490" y="1338966"/>
                    <a:pt x="1436906" y="1357274"/>
                    <a:pt x="1423408" y="1370773"/>
                  </a:cubicBezTo>
                  <a:cubicBezTo>
                    <a:pt x="1409909" y="1384272"/>
                    <a:pt x="1391600" y="1391856"/>
                    <a:pt x="1372510" y="1391856"/>
                  </a:cubicBezTo>
                  <a:lnTo>
                    <a:pt x="71980" y="1391856"/>
                  </a:lnTo>
                  <a:cubicBezTo>
                    <a:pt x="32227" y="1391856"/>
                    <a:pt x="0" y="1359629"/>
                    <a:pt x="0" y="1319875"/>
                  </a:cubicBezTo>
                  <a:lnTo>
                    <a:pt x="0" y="71980"/>
                  </a:lnTo>
                  <a:cubicBezTo>
                    <a:pt x="0" y="32227"/>
                    <a:pt x="32227" y="0"/>
                    <a:pt x="71980" y="0"/>
                  </a:cubicBezTo>
                  <a:close/>
                </a:path>
              </a:pathLst>
            </a:custGeom>
            <a:solidFill>
              <a:srgbClr val="FFFFFF"/>
            </a:solidFill>
            <a:ln w="85725" cap="rnd">
              <a:solidFill>
                <a:srgbClr val="F6D000"/>
              </a:solidFill>
              <a:prstDash val="solid"/>
              <a:round/>
            </a:ln>
          </p:spPr>
          <p:txBody>
            <a:bodyPr/>
            <a:lstStyle/>
            <a:p>
              <a:endParaRPr lang="en-GB"/>
            </a:p>
          </p:txBody>
        </p:sp>
        <p:sp>
          <p:nvSpPr>
            <p:cNvPr id="10" name="TextBox 10"/>
            <p:cNvSpPr txBox="1"/>
            <p:nvPr/>
          </p:nvSpPr>
          <p:spPr>
            <a:xfrm>
              <a:off x="0" y="-47625"/>
              <a:ext cx="1444490" cy="1439481"/>
            </a:xfrm>
            <a:prstGeom prst="rect">
              <a:avLst/>
            </a:prstGeom>
          </p:spPr>
          <p:txBody>
            <a:bodyPr lIns="46140" tIns="46140" rIns="46140" bIns="46140" rtlCol="0" anchor="ctr"/>
            <a:lstStyle/>
            <a:p>
              <a:pPr algn="ctr">
                <a:lnSpc>
                  <a:spcPts val="3306"/>
                </a:lnSpc>
              </a:pPr>
              <a:endParaRPr/>
            </a:p>
          </p:txBody>
        </p:sp>
      </p:grpSp>
      <p:grpSp>
        <p:nvGrpSpPr>
          <p:cNvPr id="11" name="Group 11"/>
          <p:cNvGrpSpPr/>
          <p:nvPr/>
        </p:nvGrpSpPr>
        <p:grpSpPr>
          <a:xfrm>
            <a:off x="12198551" y="3545777"/>
            <a:ext cx="5170992" cy="4988886"/>
            <a:chOff x="0" y="0"/>
            <a:chExt cx="6651847" cy="6651847"/>
          </a:xfrm>
        </p:grpSpPr>
        <p:grpSp>
          <p:nvGrpSpPr>
            <p:cNvPr id="12" name="Group 12"/>
            <p:cNvGrpSpPr/>
            <p:nvPr/>
          </p:nvGrpSpPr>
          <p:grpSpPr>
            <a:xfrm>
              <a:off x="0" y="0"/>
              <a:ext cx="6651847" cy="6651847"/>
              <a:chOff x="0" y="0"/>
              <a:chExt cx="812800" cy="812800"/>
            </a:xfrm>
          </p:grpSpPr>
          <p:sp>
            <p:nvSpPr>
              <p:cNvPr id="13" name="Freeform 13"/>
              <p:cNvSpPr/>
              <p:nvPr/>
            </p:nvSpPr>
            <p:spPr>
              <a:xfrm>
                <a:off x="0" y="0"/>
                <a:ext cx="812800" cy="812800"/>
              </a:xfrm>
              <a:custGeom>
                <a:avLst/>
                <a:gdLst/>
                <a:ahLst/>
                <a:cxnLst/>
                <a:rect l="l" t="t" r="r" b="b"/>
                <a:pathLst>
                  <a:path w="812800" h="812800">
                    <a:moveTo>
                      <a:pt x="127922" y="0"/>
                    </a:moveTo>
                    <a:lnTo>
                      <a:pt x="684878" y="0"/>
                    </a:lnTo>
                    <a:cubicBezTo>
                      <a:pt x="755527" y="0"/>
                      <a:pt x="812800" y="57273"/>
                      <a:pt x="812800" y="127922"/>
                    </a:cubicBezTo>
                    <a:lnTo>
                      <a:pt x="812800" y="684878"/>
                    </a:lnTo>
                    <a:cubicBezTo>
                      <a:pt x="812800" y="755527"/>
                      <a:pt x="755527" y="812800"/>
                      <a:pt x="684878" y="812800"/>
                    </a:cubicBezTo>
                    <a:lnTo>
                      <a:pt x="127922" y="812800"/>
                    </a:lnTo>
                    <a:cubicBezTo>
                      <a:pt x="57273" y="812800"/>
                      <a:pt x="0" y="755527"/>
                      <a:pt x="0" y="684878"/>
                    </a:cubicBezTo>
                    <a:lnTo>
                      <a:pt x="0" y="127922"/>
                    </a:lnTo>
                    <a:cubicBezTo>
                      <a:pt x="0" y="57273"/>
                      <a:pt x="57273" y="0"/>
                      <a:pt x="127922" y="0"/>
                    </a:cubicBezTo>
                    <a:close/>
                  </a:path>
                </a:pathLst>
              </a:custGeom>
              <a:solidFill>
                <a:srgbClr val="FFFFFF"/>
              </a:solidFill>
              <a:ln w="95250" cap="rnd">
                <a:solidFill>
                  <a:srgbClr val="F6D000"/>
                </a:solidFill>
                <a:prstDash val="solid"/>
                <a:round/>
              </a:ln>
            </p:spPr>
            <p:txBody>
              <a:bodyPr/>
              <a:lstStyle/>
              <a:p>
                <a:endParaRPr lang="en-GB"/>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306"/>
                  </a:lnSpc>
                </a:pPr>
                <a:endParaRPr/>
              </a:p>
            </p:txBody>
          </p:sp>
        </p:grpSp>
        <p:sp>
          <p:nvSpPr>
            <p:cNvPr id="15" name="Freeform 15"/>
            <p:cNvSpPr/>
            <p:nvPr/>
          </p:nvSpPr>
          <p:spPr>
            <a:xfrm>
              <a:off x="889484"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6" name="Freeform 16"/>
            <p:cNvSpPr/>
            <p:nvPr/>
          </p:nvSpPr>
          <p:spPr>
            <a:xfrm>
              <a:off x="1859201"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7" name="TextBox 17"/>
            <p:cNvSpPr txBox="1"/>
            <p:nvPr/>
          </p:nvSpPr>
          <p:spPr>
            <a:xfrm>
              <a:off x="424741" y="665949"/>
              <a:ext cx="6227104" cy="704296"/>
            </a:xfrm>
            <a:prstGeom prst="rect">
              <a:avLst/>
            </a:prstGeom>
          </p:spPr>
          <p:txBody>
            <a:bodyPr lIns="0" tIns="0" rIns="0" bIns="0" rtlCol="0" anchor="t">
              <a:spAutoFit/>
            </a:bodyPr>
            <a:lstStyle/>
            <a:p>
              <a:pPr algn="l">
                <a:lnSpc>
                  <a:spcPts val="4377"/>
                </a:lnSpc>
              </a:pPr>
              <a:r>
                <a:rPr lang="en-US" sz="3126" spc="50" dirty="0">
                  <a:latin typeface="Filson Pro Bold"/>
                  <a:ea typeface="Filson Pro Bold"/>
                  <a:cs typeface="Filson Pro Bold"/>
                  <a:sym typeface="Filson Pro Bold"/>
                </a:rPr>
                <a:t>Post-18 Options</a:t>
              </a:r>
            </a:p>
          </p:txBody>
        </p:sp>
      </p:grpSp>
      <p:sp>
        <p:nvSpPr>
          <p:cNvPr id="20" name="TextBox 20"/>
          <p:cNvSpPr txBox="1"/>
          <p:nvPr/>
        </p:nvSpPr>
        <p:spPr>
          <a:xfrm>
            <a:off x="1435126" y="4809101"/>
            <a:ext cx="4279874" cy="3334246"/>
          </a:xfrm>
          <a:prstGeom prst="rect">
            <a:avLst/>
          </a:prstGeom>
        </p:spPr>
        <p:txBody>
          <a:bodyPr wrap="square" lIns="0" tIns="0" rIns="0" bIns="0" rtlCol="0" anchor="t">
            <a:spAutoFit/>
          </a:bodyPr>
          <a:lstStyle/>
          <a:p>
            <a:pPr algn="l">
              <a:lnSpc>
                <a:spcPts val="2639"/>
              </a:lnSpc>
            </a:pPr>
            <a:r>
              <a:rPr lang="en-US" sz="2199" spc="-21" dirty="0">
                <a:latin typeface="Filson Pro"/>
                <a:ea typeface="Filson Pro"/>
                <a:cs typeface="Filson Pro"/>
                <a:sym typeface="Filson Pro"/>
              </a:rPr>
              <a:t>Courses:</a:t>
            </a:r>
          </a:p>
          <a:p>
            <a:pPr marL="474979" lvl="1" indent="-237490" algn="l">
              <a:lnSpc>
                <a:spcPts val="2639"/>
              </a:lnSpc>
              <a:buFont typeface="Arial"/>
              <a:buChar char="•"/>
            </a:pPr>
            <a:r>
              <a:rPr lang="en-US" sz="2199" spc="-21" dirty="0">
                <a:latin typeface="Filson Pro"/>
                <a:ea typeface="Filson Pro"/>
                <a:cs typeface="Filson Pro"/>
                <a:sym typeface="Filson Pro"/>
              </a:rPr>
              <a:t>A-level Art and Design</a:t>
            </a:r>
          </a:p>
          <a:p>
            <a:pPr marL="474979" lvl="1" indent="-237490" algn="l">
              <a:lnSpc>
                <a:spcPts val="2639"/>
              </a:lnSpc>
              <a:buFont typeface="Arial"/>
              <a:buChar char="•"/>
            </a:pPr>
            <a:r>
              <a:rPr lang="en-US" sz="2199" spc="-21" dirty="0">
                <a:latin typeface="Filson Pro"/>
                <a:ea typeface="Filson Pro"/>
                <a:cs typeface="Filson Pro"/>
                <a:sym typeface="Filson Pro"/>
              </a:rPr>
              <a:t>A-level Fashion &amp; Textiles</a:t>
            </a:r>
          </a:p>
          <a:p>
            <a:pPr marL="474979" lvl="1" indent="-237490" algn="l">
              <a:lnSpc>
                <a:spcPts val="2639"/>
              </a:lnSpc>
              <a:buFont typeface="Arial"/>
              <a:buChar char="•"/>
            </a:pPr>
            <a:r>
              <a:rPr lang="en-US" sz="2199" spc="-21" dirty="0">
                <a:latin typeface="Filson Pro"/>
                <a:ea typeface="Filson Pro"/>
                <a:cs typeface="Filson Pro"/>
                <a:sym typeface="Filson Pro"/>
              </a:rPr>
              <a:t>Level 3 Graphic Design &amp; Photography</a:t>
            </a:r>
          </a:p>
          <a:p>
            <a:pPr marL="474979" lvl="1" indent="-237490" algn="l">
              <a:lnSpc>
                <a:spcPts val="2639"/>
              </a:lnSpc>
              <a:buFont typeface="Arial"/>
              <a:buChar char="•"/>
            </a:pPr>
            <a:r>
              <a:rPr lang="en-US" sz="2199" spc="-21" dirty="0">
                <a:latin typeface="Filson Pro"/>
                <a:ea typeface="Filson Pro"/>
                <a:cs typeface="Filson Pro"/>
                <a:sym typeface="Filson Pro"/>
              </a:rPr>
              <a:t>Level 1-3 Art and Design</a:t>
            </a:r>
          </a:p>
          <a:p>
            <a:pPr algn="l">
              <a:lnSpc>
                <a:spcPts val="2639"/>
              </a:lnSpc>
            </a:pPr>
            <a:r>
              <a:rPr lang="en-US" sz="2199" spc="-21" dirty="0">
                <a:latin typeface="Filson Pro"/>
                <a:ea typeface="Filson Pro"/>
                <a:cs typeface="Filson Pro"/>
                <a:sym typeface="Filson Pro"/>
              </a:rPr>
              <a:t> </a:t>
            </a:r>
          </a:p>
          <a:p>
            <a:pPr algn="l">
              <a:lnSpc>
                <a:spcPts val="2639"/>
              </a:lnSpc>
            </a:pPr>
            <a:r>
              <a:rPr lang="en-US" sz="2199" spc="-21" dirty="0">
                <a:latin typeface="Filson Pro"/>
                <a:ea typeface="Filson Pro"/>
                <a:cs typeface="Filson Pro"/>
                <a:sym typeface="Filson Pro"/>
              </a:rPr>
              <a:t>Apprenticeships:</a:t>
            </a:r>
          </a:p>
          <a:p>
            <a:pPr marL="474979" lvl="1" indent="-237490" algn="l">
              <a:lnSpc>
                <a:spcPts val="2639"/>
              </a:lnSpc>
              <a:buFont typeface="Arial"/>
              <a:buChar char="•"/>
            </a:pPr>
            <a:r>
              <a:rPr lang="en-US" sz="2199" spc="-21" dirty="0">
                <a:latin typeface="Filson Pro"/>
                <a:ea typeface="Filson Pro"/>
                <a:cs typeface="Filson Pro"/>
                <a:sym typeface="Filson Pro"/>
              </a:rPr>
              <a:t>Community Arts</a:t>
            </a:r>
          </a:p>
          <a:p>
            <a:pPr marL="474979" lvl="1" indent="-237490" algn="l">
              <a:lnSpc>
                <a:spcPts val="2639"/>
              </a:lnSpc>
              <a:buFont typeface="Arial"/>
              <a:buChar char="•"/>
            </a:pPr>
            <a:r>
              <a:rPr lang="en-US" sz="2199" spc="-21" dirty="0">
                <a:latin typeface="Filson Pro"/>
                <a:ea typeface="Filson Pro"/>
                <a:cs typeface="Filson Pro"/>
                <a:sym typeface="Filson Pro"/>
              </a:rPr>
              <a:t>Fashion Studio Assistant</a:t>
            </a:r>
            <a:endParaRPr lang="en-US" sz="2199" spc="-21" dirty="0">
              <a:solidFill>
                <a:srgbClr val="274472"/>
              </a:solidFill>
              <a:latin typeface="Filson Pro"/>
              <a:ea typeface="Filson Pro"/>
              <a:cs typeface="Filson Pro"/>
              <a:sym typeface="Filson Pro"/>
            </a:endParaRPr>
          </a:p>
        </p:txBody>
      </p:sp>
      <p:sp>
        <p:nvSpPr>
          <p:cNvPr id="21" name="TextBox 21"/>
          <p:cNvSpPr txBox="1"/>
          <p:nvPr/>
        </p:nvSpPr>
        <p:spPr>
          <a:xfrm>
            <a:off x="1435126" y="4017603"/>
            <a:ext cx="3600322" cy="547370"/>
          </a:xfrm>
          <a:prstGeom prst="rect">
            <a:avLst/>
          </a:prstGeom>
        </p:spPr>
        <p:txBody>
          <a:bodyPr lIns="0" tIns="0" rIns="0" bIns="0" rtlCol="0" anchor="t">
            <a:spAutoFit/>
          </a:bodyPr>
          <a:lstStyle/>
          <a:p>
            <a:pPr algn="l">
              <a:lnSpc>
                <a:spcPts val="4480"/>
              </a:lnSpc>
            </a:pPr>
            <a:r>
              <a:rPr lang="en-US" sz="3200" spc="51" dirty="0">
                <a:latin typeface="Filson Pro Bold"/>
                <a:ea typeface="Filson Pro Bold"/>
                <a:cs typeface="Filson Pro Bold"/>
                <a:sym typeface="Filson Pro Bold"/>
              </a:rPr>
              <a:t>Post-16 Options</a:t>
            </a:r>
          </a:p>
        </p:txBody>
      </p:sp>
      <p:sp>
        <p:nvSpPr>
          <p:cNvPr id="26" name="TextBox 26"/>
          <p:cNvSpPr txBox="1"/>
          <p:nvPr/>
        </p:nvSpPr>
        <p:spPr>
          <a:xfrm>
            <a:off x="12608981" y="4831524"/>
            <a:ext cx="4318271" cy="3343275"/>
          </a:xfrm>
          <a:prstGeom prst="rect">
            <a:avLst/>
          </a:prstGeom>
        </p:spPr>
        <p:txBody>
          <a:bodyPr lIns="0" tIns="0" rIns="0" bIns="0" rtlCol="0" anchor="t">
            <a:spAutoFit/>
          </a:bodyPr>
          <a:lstStyle/>
          <a:p>
            <a:pPr algn="l">
              <a:lnSpc>
                <a:spcPts val="2639"/>
              </a:lnSpc>
            </a:pPr>
            <a:r>
              <a:rPr lang="en-US" sz="2199" spc="-21" dirty="0">
                <a:latin typeface="Filson Pro"/>
                <a:ea typeface="Filson Pro"/>
                <a:cs typeface="Filson Pro"/>
                <a:sym typeface="Filson Pro"/>
              </a:rPr>
              <a:t>Example of Degree Courses:</a:t>
            </a:r>
          </a:p>
          <a:p>
            <a:pPr marL="474979" lvl="1" indent="-237490" algn="l">
              <a:lnSpc>
                <a:spcPts val="2639"/>
              </a:lnSpc>
              <a:buFont typeface="Arial"/>
              <a:buChar char="•"/>
            </a:pPr>
            <a:r>
              <a:rPr lang="en-US" sz="2199" spc="-21" dirty="0">
                <a:latin typeface="Filson Pro"/>
                <a:ea typeface="Filson Pro"/>
                <a:cs typeface="Filson Pro"/>
                <a:sym typeface="Filson Pro"/>
              </a:rPr>
              <a:t>BA (Hons) Fashion Design</a:t>
            </a:r>
          </a:p>
          <a:p>
            <a:pPr marL="474979" lvl="1" indent="-237490" algn="l">
              <a:lnSpc>
                <a:spcPts val="2639"/>
              </a:lnSpc>
              <a:buFont typeface="Arial"/>
              <a:buChar char="•"/>
            </a:pPr>
            <a:r>
              <a:rPr lang="en-US" sz="2199" spc="-21" dirty="0">
                <a:latin typeface="Filson Pro"/>
                <a:ea typeface="Filson Pro"/>
                <a:cs typeface="Filson Pro"/>
                <a:sym typeface="Filson Pro"/>
              </a:rPr>
              <a:t>BA (Hons) Drawing</a:t>
            </a:r>
          </a:p>
          <a:p>
            <a:pPr marL="474979" lvl="1" indent="-237490" algn="l">
              <a:lnSpc>
                <a:spcPts val="2639"/>
              </a:lnSpc>
              <a:buFont typeface="Arial"/>
              <a:buChar char="•"/>
            </a:pPr>
            <a:r>
              <a:rPr lang="en-US" sz="2199" spc="-21" dirty="0">
                <a:latin typeface="Filson Pro"/>
                <a:ea typeface="Filson Pro"/>
                <a:cs typeface="Filson Pro"/>
                <a:sym typeface="Filson Pro"/>
              </a:rPr>
              <a:t>BA (Hons) Commercial Photography</a:t>
            </a:r>
          </a:p>
          <a:p>
            <a:pPr algn="l">
              <a:lnSpc>
                <a:spcPts val="2639"/>
              </a:lnSpc>
            </a:pPr>
            <a:endParaRPr lang="en-US" sz="2199" spc="-21" dirty="0">
              <a:latin typeface="Filson Pro"/>
              <a:ea typeface="Filson Pro"/>
              <a:cs typeface="Filson Pro"/>
              <a:sym typeface="Filson Pro"/>
            </a:endParaRPr>
          </a:p>
          <a:p>
            <a:pPr algn="l">
              <a:lnSpc>
                <a:spcPts val="2639"/>
              </a:lnSpc>
            </a:pPr>
            <a:r>
              <a:rPr lang="en-US" sz="2199" spc="-21" dirty="0">
                <a:latin typeface="Filson Pro"/>
                <a:ea typeface="Filson Pro"/>
                <a:cs typeface="Filson Pro"/>
                <a:sym typeface="Filson Pro"/>
              </a:rPr>
              <a:t>Apprenticeships:</a:t>
            </a:r>
          </a:p>
          <a:p>
            <a:pPr marL="474979" lvl="1" indent="-237490" algn="l">
              <a:lnSpc>
                <a:spcPts val="2639"/>
              </a:lnSpc>
              <a:buFont typeface="Arial"/>
              <a:buChar char="•"/>
            </a:pPr>
            <a:r>
              <a:rPr lang="en-US" sz="2199" spc="-21" dirty="0">
                <a:latin typeface="Filson Pro"/>
                <a:ea typeface="Filson Pro"/>
                <a:cs typeface="Filson Pro"/>
                <a:sym typeface="Filson Pro"/>
              </a:rPr>
              <a:t>Junior Animator</a:t>
            </a:r>
          </a:p>
          <a:p>
            <a:pPr marL="474979" lvl="1" indent="-237490" algn="l">
              <a:lnSpc>
                <a:spcPts val="2639"/>
              </a:lnSpc>
              <a:buFont typeface="Arial"/>
              <a:buChar char="•"/>
            </a:pPr>
            <a:r>
              <a:rPr lang="en-US" sz="2199" spc="-21" dirty="0">
                <a:latin typeface="Filson Pro"/>
                <a:ea typeface="Filson Pro"/>
                <a:cs typeface="Filson Pro"/>
                <a:sym typeface="Filson Pro"/>
              </a:rPr>
              <a:t>Photographer</a:t>
            </a:r>
          </a:p>
          <a:p>
            <a:pPr algn="l">
              <a:lnSpc>
                <a:spcPts val="2639"/>
              </a:lnSpc>
            </a:pPr>
            <a:endParaRPr lang="en-US" sz="2199" spc="-21" dirty="0">
              <a:solidFill>
                <a:srgbClr val="274472"/>
              </a:solidFill>
              <a:latin typeface="Filson Pro"/>
              <a:ea typeface="Filson Pro"/>
              <a:cs typeface="Filson Pro"/>
              <a:sym typeface="Filson Pro"/>
            </a:endParaRPr>
          </a:p>
        </p:txBody>
      </p:sp>
      <p:pic>
        <p:nvPicPr>
          <p:cNvPr id="32" name="Picture 31">
            <a:extLst>
              <a:ext uri="{FF2B5EF4-FFF2-40B4-BE49-F238E27FC236}">
                <a16:creationId xmlns:a16="http://schemas.microsoft.com/office/drawing/2014/main" id="{52B62A87-CC4C-8DBC-5ECD-F7DB2D6ECD30}"/>
              </a:ext>
            </a:extLst>
          </p:cNvPr>
          <p:cNvPicPr>
            <a:picLocks noChangeAspect="1"/>
          </p:cNvPicPr>
          <p:nvPr/>
        </p:nvPicPr>
        <p:blipFill>
          <a:blip r:embed="rId6"/>
          <a:stretch>
            <a:fillRect/>
          </a:stretch>
        </p:blipFill>
        <p:spPr>
          <a:xfrm>
            <a:off x="228600" y="9199132"/>
            <a:ext cx="3549651" cy="918945"/>
          </a:xfrm>
          <a:prstGeom prst="rect">
            <a:avLst/>
          </a:prstGeom>
        </p:spPr>
      </p:pic>
      <p:grpSp>
        <p:nvGrpSpPr>
          <p:cNvPr id="2" name="Group 13">
            <a:extLst>
              <a:ext uri="{FF2B5EF4-FFF2-40B4-BE49-F238E27FC236}">
                <a16:creationId xmlns:a16="http://schemas.microsoft.com/office/drawing/2014/main" id="{4CE1BA02-B08E-F0ED-761F-DA8B983B15E7}"/>
              </a:ext>
            </a:extLst>
          </p:cNvPr>
          <p:cNvGrpSpPr/>
          <p:nvPr/>
        </p:nvGrpSpPr>
        <p:grpSpPr>
          <a:xfrm>
            <a:off x="2222507" y="231027"/>
            <a:ext cx="13182600" cy="2436110"/>
            <a:chOff x="0" y="0"/>
            <a:chExt cx="4240202" cy="812800"/>
          </a:xfrm>
        </p:grpSpPr>
        <p:sp>
          <p:nvSpPr>
            <p:cNvPr id="6" name="Freeform 14">
              <a:extLst>
                <a:ext uri="{FF2B5EF4-FFF2-40B4-BE49-F238E27FC236}">
                  <a16:creationId xmlns:a16="http://schemas.microsoft.com/office/drawing/2014/main" id="{0C783EA1-12A2-FEAE-2A1B-D82190D895A8}"/>
                </a:ext>
              </a:extLst>
            </p:cNvPr>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F6D000"/>
            </a:solidFill>
            <a:ln w="95250" cap="rnd">
              <a:solidFill>
                <a:srgbClr val="FFFFFF"/>
              </a:solidFill>
              <a:prstDash val="solid"/>
              <a:round/>
            </a:ln>
          </p:spPr>
          <p:txBody>
            <a:bodyPr/>
            <a:lstStyle/>
            <a:p>
              <a:endParaRPr lang="en-GB"/>
            </a:p>
          </p:txBody>
        </p:sp>
        <p:sp>
          <p:nvSpPr>
            <p:cNvPr id="22" name="TextBox 15">
              <a:extLst>
                <a:ext uri="{FF2B5EF4-FFF2-40B4-BE49-F238E27FC236}">
                  <a16:creationId xmlns:a16="http://schemas.microsoft.com/office/drawing/2014/main" id="{8A66660F-672D-95C7-76B9-8ED380E07828}"/>
                </a:ext>
              </a:extLst>
            </p:cNvPr>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25" name="TextBox 25"/>
          <p:cNvSpPr txBox="1"/>
          <p:nvPr/>
        </p:nvSpPr>
        <p:spPr>
          <a:xfrm>
            <a:off x="2489206" y="523687"/>
            <a:ext cx="12649200" cy="1797223"/>
          </a:xfrm>
          <a:prstGeom prst="rect">
            <a:avLst/>
          </a:prstGeom>
        </p:spPr>
        <p:txBody>
          <a:bodyPr wrap="square" lIns="0" tIns="0" rIns="0" bIns="0" rtlCol="0" anchor="t">
            <a:spAutoFit/>
          </a:bodyPr>
          <a:lstStyle/>
          <a:p>
            <a:pPr algn="ctr">
              <a:lnSpc>
                <a:spcPts val="7200"/>
              </a:lnSpc>
            </a:pPr>
            <a:r>
              <a:rPr lang="en-US" sz="5400" spc="7" dirty="0">
                <a:solidFill>
                  <a:srgbClr val="231F20"/>
                </a:solidFill>
                <a:latin typeface="Filson Pro Medium"/>
                <a:ea typeface="Filson Pro Medium"/>
                <a:cs typeface="Filson Pro Medium"/>
                <a:sym typeface="Filson Pro Medium"/>
              </a:rPr>
              <a:t>What pathways could you take to get there?</a:t>
            </a:r>
          </a:p>
        </p:txBody>
      </p:sp>
      <p:pic>
        <p:nvPicPr>
          <p:cNvPr id="23" name="Picture 22">
            <a:hlinkClick r:id="rId7"/>
            <a:extLst>
              <a:ext uri="{FF2B5EF4-FFF2-40B4-BE49-F238E27FC236}">
                <a16:creationId xmlns:a16="http://schemas.microsoft.com/office/drawing/2014/main" id="{9C606E99-F7C9-7123-59D4-A8DDB9CA332D}"/>
              </a:ext>
            </a:extLst>
          </p:cNvPr>
          <p:cNvPicPr>
            <a:picLocks noChangeAspect="1"/>
          </p:cNvPicPr>
          <p:nvPr/>
        </p:nvPicPr>
        <p:blipFill>
          <a:blip r:embed="rId8"/>
          <a:stretch>
            <a:fillRect/>
          </a:stretch>
        </p:blipFill>
        <p:spPr>
          <a:xfrm>
            <a:off x="17047689" y="9199132"/>
            <a:ext cx="1011712" cy="953342"/>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
        <p:nvSpPr>
          <p:cNvPr id="24" name="Rectangle: Rounded Corners 23">
            <a:hlinkClick r:id="rId9" action="ppaction://hlinksldjump"/>
            <a:extLst>
              <a:ext uri="{FF2B5EF4-FFF2-40B4-BE49-F238E27FC236}">
                <a16:creationId xmlns:a16="http://schemas.microsoft.com/office/drawing/2014/main" id="{393DFBF6-62CF-8057-136F-ABB7FA212CB8}"/>
              </a:ext>
            </a:extLst>
          </p:cNvPr>
          <p:cNvSpPr/>
          <p:nvPr/>
        </p:nvSpPr>
        <p:spPr>
          <a:xfrm>
            <a:off x="6501399" y="9334500"/>
            <a:ext cx="4624815" cy="817974"/>
          </a:xfrm>
          <a:prstGeom prst="roundRect">
            <a:avLst/>
          </a:prstGeom>
          <a:solidFill>
            <a:srgbClr val="0070C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Click here to go to next slides showing how to use Careerpilot to research jobs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AF564E8-E3D1-15CB-2F8A-52B85DADCF6D}"/>
              </a:ext>
            </a:extLst>
          </p:cNvPr>
          <p:cNvPicPr>
            <a:picLocks noChangeAspect="1"/>
          </p:cNvPicPr>
          <p:nvPr/>
        </p:nvPicPr>
        <p:blipFill>
          <a:blip r:embed="rId3">
            <a:extLst>
              <a:ext uri="{28A0092B-C50C-407E-A947-70E740481C1C}">
                <a14:useLocalDpi xmlns:a14="http://schemas.microsoft.com/office/drawing/2010/main" val="0"/>
              </a:ext>
            </a:extLst>
          </a:blip>
          <a:srcRect l="21" r="21"/>
          <a:stretch/>
        </p:blipFill>
        <p:spPr>
          <a:xfrm>
            <a:off x="-16564" y="0"/>
            <a:ext cx="18287999" cy="9646627"/>
          </a:xfrm>
          <a:prstGeom prst="rect">
            <a:avLst/>
          </a:prstGeom>
        </p:spPr>
      </p:pic>
      <p:grpSp>
        <p:nvGrpSpPr>
          <p:cNvPr id="3" name="Group 3"/>
          <p:cNvGrpSpPr/>
          <p:nvPr/>
        </p:nvGrpSpPr>
        <p:grpSpPr>
          <a:xfrm>
            <a:off x="-16564"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sp>
        <p:nvSpPr>
          <p:cNvPr id="7" name="Freeform 7"/>
          <p:cNvSpPr/>
          <p:nvPr/>
        </p:nvSpPr>
        <p:spPr>
          <a:xfrm>
            <a:off x="6978433" y="9423533"/>
            <a:ext cx="3670748" cy="763710"/>
          </a:xfrm>
          <a:custGeom>
            <a:avLst/>
            <a:gdLst/>
            <a:ahLst/>
            <a:cxnLst/>
            <a:rect l="l" t="t" r="r" b="b"/>
            <a:pathLst>
              <a:path w="3670748" h="763710">
                <a:moveTo>
                  <a:pt x="0" y="0"/>
                </a:moveTo>
                <a:lnTo>
                  <a:pt x="3670748" y="0"/>
                </a:lnTo>
                <a:lnTo>
                  <a:pt x="3670748" y="763710"/>
                </a:lnTo>
                <a:lnTo>
                  <a:pt x="0" y="763710"/>
                </a:lnTo>
                <a:lnTo>
                  <a:pt x="0" y="0"/>
                </a:lnTo>
                <a:close/>
              </a:path>
            </a:pathLst>
          </a:custGeom>
          <a:blipFill>
            <a:blip r:embed="rId4"/>
            <a:stretch>
              <a:fillRect/>
            </a:stretch>
          </a:blipFill>
        </p:spPr>
        <p:txBody>
          <a:bodyPr/>
          <a:lstStyle/>
          <a:p>
            <a:endParaRPr lang="en-GB"/>
          </a:p>
        </p:txBody>
      </p:sp>
      <p:grpSp>
        <p:nvGrpSpPr>
          <p:cNvPr id="8" name="Group 8"/>
          <p:cNvGrpSpPr/>
          <p:nvPr/>
        </p:nvGrpSpPr>
        <p:grpSpPr>
          <a:xfrm>
            <a:off x="11360878" y="3892104"/>
            <a:ext cx="5834687" cy="4542554"/>
            <a:chOff x="0" y="0"/>
            <a:chExt cx="1627827" cy="1267333"/>
          </a:xfrm>
        </p:grpSpPr>
        <p:sp>
          <p:nvSpPr>
            <p:cNvPr id="9" name="Freeform 9"/>
            <p:cNvSpPr/>
            <p:nvPr/>
          </p:nvSpPr>
          <p:spPr>
            <a:xfrm>
              <a:off x="0" y="0"/>
              <a:ext cx="1627827" cy="1267333"/>
            </a:xfrm>
            <a:custGeom>
              <a:avLst/>
              <a:gdLst/>
              <a:ahLst/>
              <a:cxnLst/>
              <a:rect l="l" t="t" r="r" b="b"/>
              <a:pathLst>
                <a:path w="1627827" h="1267333">
                  <a:moveTo>
                    <a:pt x="63873" y="0"/>
                  </a:moveTo>
                  <a:lnTo>
                    <a:pt x="1563954" y="0"/>
                  </a:lnTo>
                  <a:cubicBezTo>
                    <a:pt x="1599230" y="0"/>
                    <a:pt x="1627827" y="28597"/>
                    <a:pt x="1627827" y="63873"/>
                  </a:cubicBezTo>
                  <a:lnTo>
                    <a:pt x="1627827" y="1203460"/>
                  </a:lnTo>
                  <a:cubicBezTo>
                    <a:pt x="1627827" y="1238736"/>
                    <a:pt x="1599230" y="1267333"/>
                    <a:pt x="1563954" y="1267333"/>
                  </a:cubicBezTo>
                  <a:lnTo>
                    <a:pt x="63873" y="1267333"/>
                  </a:lnTo>
                  <a:cubicBezTo>
                    <a:pt x="28597" y="1267333"/>
                    <a:pt x="0" y="1238736"/>
                    <a:pt x="0" y="1203460"/>
                  </a:cubicBezTo>
                  <a:lnTo>
                    <a:pt x="0" y="63873"/>
                  </a:lnTo>
                  <a:cubicBezTo>
                    <a:pt x="0" y="28597"/>
                    <a:pt x="28597" y="0"/>
                    <a:pt x="63873" y="0"/>
                  </a:cubicBezTo>
                  <a:close/>
                </a:path>
              </a:pathLst>
            </a:custGeom>
            <a:solidFill>
              <a:srgbClr val="FFFFFF"/>
            </a:solidFill>
            <a:ln w="85725" cap="rnd">
              <a:solidFill>
                <a:srgbClr val="F6D000"/>
              </a:solidFill>
              <a:prstDash val="solid"/>
              <a:round/>
            </a:ln>
          </p:spPr>
          <p:txBody>
            <a:bodyPr/>
            <a:lstStyle/>
            <a:p>
              <a:endParaRPr lang="en-GB"/>
            </a:p>
          </p:txBody>
        </p:sp>
        <p:sp>
          <p:nvSpPr>
            <p:cNvPr id="10" name="TextBox 10"/>
            <p:cNvSpPr txBox="1"/>
            <p:nvPr/>
          </p:nvSpPr>
          <p:spPr>
            <a:xfrm>
              <a:off x="0" y="-47625"/>
              <a:ext cx="1627827" cy="1314958"/>
            </a:xfrm>
            <a:prstGeom prst="rect">
              <a:avLst/>
            </a:prstGeom>
          </p:spPr>
          <p:txBody>
            <a:bodyPr lIns="46140" tIns="46140" rIns="46140" bIns="46140" rtlCol="0" anchor="ctr"/>
            <a:lstStyle/>
            <a:p>
              <a:pPr algn="ctr">
                <a:lnSpc>
                  <a:spcPts val="3306"/>
                </a:lnSpc>
              </a:pPr>
              <a:endParaRPr/>
            </a:p>
          </p:txBody>
        </p:sp>
      </p:grpSp>
      <p:grpSp>
        <p:nvGrpSpPr>
          <p:cNvPr id="13" name="Group 13"/>
          <p:cNvGrpSpPr/>
          <p:nvPr/>
        </p:nvGrpSpPr>
        <p:grpSpPr>
          <a:xfrm>
            <a:off x="2222507" y="231027"/>
            <a:ext cx="13182600" cy="2436110"/>
            <a:chOff x="0" y="0"/>
            <a:chExt cx="4240202" cy="812800"/>
          </a:xfrm>
        </p:grpSpPr>
        <p:sp>
          <p:nvSpPr>
            <p:cNvPr id="14" name="Freeform 14"/>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D0021B"/>
            </a:solidFill>
            <a:ln w="95250" cap="rnd">
              <a:solidFill>
                <a:srgbClr val="FFFFFF"/>
              </a:solidFill>
              <a:prstDash val="solid"/>
              <a:round/>
            </a:ln>
          </p:spPr>
          <p:txBody>
            <a:bodyPr/>
            <a:lstStyle/>
            <a:p>
              <a:endParaRPr lang="en-GB"/>
            </a:p>
          </p:txBody>
        </p:sp>
        <p:sp>
          <p:nvSpPr>
            <p:cNvPr id="15" name="TextBox 15"/>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16" name="TextBox 16"/>
          <p:cNvSpPr txBox="1"/>
          <p:nvPr/>
        </p:nvSpPr>
        <p:spPr>
          <a:xfrm>
            <a:off x="11640044" y="4042791"/>
            <a:ext cx="5276356" cy="540276"/>
          </a:xfrm>
          <a:prstGeom prst="rect">
            <a:avLst/>
          </a:prstGeom>
        </p:spPr>
        <p:txBody>
          <a:bodyPr wrap="square" lIns="0" tIns="0" rIns="0" bIns="0" rtlCol="0" anchor="t">
            <a:spAutoFit/>
          </a:bodyPr>
          <a:lstStyle/>
          <a:p>
            <a:pPr algn="l">
              <a:lnSpc>
                <a:spcPts val="4480"/>
              </a:lnSpc>
            </a:pPr>
            <a:r>
              <a:rPr lang="en-US" sz="3200" spc="51" dirty="0">
                <a:latin typeface="Filson Pro Bold"/>
                <a:ea typeface="Filson Pro Bold"/>
                <a:cs typeface="Filson Pro Bold"/>
                <a:sym typeface="Filson Pro Bold"/>
              </a:rPr>
              <a:t>Future Careers Ideas</a:t>
            </a:r>
          </a:p>
        </p:txBody>
      </p:sp>
      <p:sp>
        <p:nvSpPr>
          <p:cNvPr id="17" name="TextBox 17"/>
          <p:cNvSpPr txBox="1"/>
          <p:nvPr/>
        </p:nvSpPr>
        <p:spPr>
          <a:xfrm>
            <a:off x="11640044" y="4712983"/>
            <a:ext cx="4965183" cy="3447098"/>
          </a:xfrm>
          <a:prstGeom prst="rect">
            <a:avLst/>
          </a:prstGeom>
        </p:spPr>
        <p:txBody>
          <a:bodyPr lIns="0" tIns="0" rIns="0" bIns="0" rtlCol="0" anchor="t">
            <a:spAutoFit/>
          </a:bodyPr>
          <a:lstStyle/>
          <a:p>
            <a:pPr marL="457200" indent="-457200">
              <a:buFont typeface="Arial" panose="020B0604020202020204" pitchFamily="34" charset="0"/>
              <a:buChar char="•"/>
            </a:pPr>
            <a:r>
              <a:rPr lang="en-GB" sz="2800" b="1" dirty="0"/>
              <a:t>App Developer</a:t>
            </a:r>
            <a:endParaRPr lang="en-GB" sz="2800" dirty="0"/>
          </a:p>
          <a:p>
            <a:pPr marL="457200" indent="-457200">
              <a:buFont typeface="Arial" panose="020B0604020202020204" pitchFamily="34" charset="0"/>
              <a:buChar char="•"/>
            </a:pPr>
            <a:r>
              <a:rPr lang="en-GB" sz="2800" b="1" dirty="0"/>
              <a:t>Audio Visual Technician</a:t>
            </a:r>
            <a:endParaRPr lang="en-GB" sz="2800" dirty="0"/>
          </a:p>
          <a:p>
            <a:pPr marL="457200" indent="-457200">
              <a:buFont typeface="Arial" panose="020B0604020202020204" pitchFamily="34" charset="0"/>
              <a:buChar char="•"/>
            </a:pPr>
            <a:r>
              <a:rPr lang="en-GB" sz="2800" b="1" dirty="0"/>
              <a:t>Forensic Computer Analyst</a:t>
            </a:r>
            <a:endParaRPr lang="en-GB" sz="2800" dirty="0"/>
          </a:p>
          <a:p>
            <a:pPr marL="457200" indent="-457200">
              <a:buFont typeface="Arial" panose="020B0604020202020204" pitchFamily="34" charset="0"/>
              <a:buChar char="•"/>
            </a:pPr>
            <a:r>
              <a:rPr lang="en-GB" sz="2800" b="1" dirty="0"/>
              <a:t>Software Developer</a:t>
            </a:r>
            <a:endParaRPr lang="en-GB" sz="2800" dirty="0"/>
          </a:p>
          <a:p>
            <a:pPr marL="457200" indent="-457200">
              <a:buFont typeface="Arial" panose="020B0604020202020204" pitchFamily="34" charset="0"/>
              <a:buChar char="•"/>
            </a:pPr>
            <a:r>
              <a:rPr lang="en-GB" sz="2800" b="1" dirty="0"/>
              <a:t>IT Support Technician</a:t>
            </a:r>
            <a:endParaRPr lang="en-GB" sz="2800" dirty="0"/>
          </a:p>
          <a:p>
            <a:pPr marL="457200" indent="-457200">
              <a:buFont typeface="Arial" panose="020B0604020202020204" pitchFamily="34" charset="0"/>
              <a:buChar char="•"/>
            </a:pPr>
            <a:r>
              <a:rPr lang="en-GB" sz="2800" b="1" dirty="0"/>
              <a:t>Web Developer</a:t>
            </a:r>
            <a:endParaRPr lang="en-GB" sz="2800" dirty="0"/>
          </a:p>
          <a:p>
            <a:pPr marL="457200" indent="-457200">
              <a:buFont typeface="Arial" panose="020B0604020202020204" pitchFamily="34" charset="0"/>
              <a:buChar char="•"/>
            </a:pPr>
            <a:r>
              <a:rPr lang="en-GB" sz="2800" b="1" dirty="0"/>
              <a:t>Automotive Engineer</a:t>
            </a:r>
            <a:endParaRPr lang="en-GB" sz="2800" dirty="0"/>
          </a:p>
          <a:p>
            <a:pPr marL="457200" indent="-457200">
              <a:buFont typeface="Arial" panose="020B0604020202020204" pitchFamily="34" charset="0"/>
              <a:buChar char="•"/>
            </a:pPr>
            <a:r>
              <a:rPr lang="en-GB" sz="2800" b="1" dirty="0"/>
              <a:t>Cyber Intelligence Officer</a:t>
            </a:r>
            <a:endParaRPr lang="en-GB" sz="2800" dirty="0"/>
          </a:p>
        </p:txBody>
      </p:sp>
      <p:sp>
        <p:nvSpPr>
          <p:cNvPr id="18" name="TextBox 18"/>
          <p:cNvSpPr txBox="1"/>
          <p:nvPr/>
        </p:nvSpPr>
        <p:spPr>
          <a:xfrm>
            <a:off x="2374906" y="441850"/>
            <a:ext cx="12877801" cy="1999202"/>
          </a:xfrm>
          <a:prstGeom prst="rect">
            <a:avLst/>
          </a:prstGeom>
        </p:spPr>
        <p:txBody>
          <a:bodyPr wrap="square" lIns="0" tIns="0" rIns="0" bIns="0" rtlCol="0" anchor="t">
            <a:spAutoFit/>
          </a:bodyPr>
          <a:lstStyle/>
          <a:p>
            <a:pPr algn="ctr">
              <a:lnSpc>
                <a:spcPts val="8099"/>
              </a:lnSpc>
            </a:pPr>
            <a:r>
              <a:rPr lang="en-US" sz="5400" spc="8" dirty="0">
                <a:solidFill>
                  <a:schemeClr val="bg1"/>
                </a:solidFill>
                <a:latin typeface="Filson Pro Medium"/>
                <a:ea typeface="Filson Pro Medium"/>
                <a:cs typeface="Filson Pro Medium"/>
                <a:sym typeface="Filson Pro Medium"/>
              </a:rPr>
              <a:t>Where could you take your love of</a:t>
            </a:r>
            <a:br>
              <a:rPr lang="en-US" sz="5400" spc="8" dirty="0">
                <a:solidFill>
                  <a:schemeClr val="bg1"/>
                </a:solidFill>
                <a:latin typeface="Filson Pro Medium"/>
                <a:ea typeface="Filson Pro Medium"/>
                <a:cs typeface="Filson Pro Medium"/>
                <a:sym typeface="Filson Pro Medium"/>
              </a:rPr>
            </a:br>
            <a:r>
              <a:rPr lang="en-US" sz="5400" spc="8" dirty="0">
                <a:solidFill>
                  <a:schemeClr val="bg1"/>
                </a:solidFill>
                <a:latin typeface="Filson Pro Medium"/>
                <a:ea typeface="Filson Pro Medium"/>
                <a:cs typeface="Filson Pro Medium"/>
                <a:sym typeface="Filson Pro Medium"/>
              </a:rPr>
              <a:t>Computing?</a:t>
            </a:r>
          </a:p>
        </p:txBody>
      </p:sp>
      <p:pic>
        <p:nvPicPr>
          <p:cNvPr id="21" name="Picture 20">
            <a:extLst>
              <a:ext uri="{FF2B5EF4-FFF2-40B4-BE49-F238E27FC236}">
                <a16:creationId xmlns:a16="http://schemas.microsoft.com/office/drawing/2014/main" id="{84558185-22C9-D4CD-E690-7F5E68ADEB07}"/>
              </a:ext>
            </a:extLst>
          </p:cNvPr>
          <p:cNvPicPr>
            <a:picLocks noChangeAspect="1"/>
          </p:cNvPicPr>
          <p:nvPr/>
        </p:nvPicPr>
        <p:blipFill>
          <a:blip r:embed="rId5"/>
          <a:stretch>
            <a:fillRect/>
          </a:stretch>
        </p:blipFill>
        <p:spPr>
          <a:xfrm>
            <a:off x="228600" y="9199132"/>
            <a:ext cx="3549651" cy="918945"/>
          </a:xfrm>
          <a:prstGeom prst="rect">
            <a:avLst/>
          </a:prstGeom>
        </p:spPr>
      </p:pic>
      <p:pic>
        <p:nvPicPr>
          <p:cNvPr id="6" name="Picture 5">
            <a:hlinkClick r:id="rId6"/>
            <a:extLst>
              <a:ext uri="{FF2B5EF4-FFF2-40B4-BE49-F238E27FC236}">
                <a16:creationId xmlns:a16="http://schemas.microsoft.com/office/drawing/2014/main" id="{02379DB2-7008-60E0-0CEE-2DED19D9CE6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7091936" y="9199132"/>
            <a:ext cx="923217" cy="953342"/>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Tree>
    <p:extLst>
      <p:ext uri="{BB962C8B-B14F-4D97-AF65-F5344CB8AC3E}">
        <p14:creationId xmlns:p14="http://schemas.microsoft.com/office/powerpoint/2010/main" val="4039868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DEB4E89C-B77A-293F-30FA-63B1909793C4}"/>
              </a:ext>
            </a:extLst>
          </p:cNvPr>
          <p:cNvPicPr>
            <a:picLocks noChangeAspect="1"/>
          </p:cNvPicPr>
          <p:nvPr/>
        </p:nvPicPr>
        <p:blipFill>
          <a:blip r:embed="rId3">
            <a:extLst>
              <a:ext uri="{28A0092B-C50C-407E-A947-70E740481C1C}">
                <a14:useLocalDpi xmlns:a14="http://schemas.microsoft.com/office/drawing/2010/main" val="0"/>
              </a:ext>
            </a:extLst>
          </a:blip>
          <a:srcRect t="2750" b="2750"/>
          <a:stretch/>
        </p:blipFill>
        <p:spPr>
          <a:xfrm>
            <a:off x="0" y="-59279"/>
            <a:ext cx="18321406" cy="9740294"/>
          </a:xfrm>
          <a:prstGeom prst="rect">
            <a:avLst/>
          </a:prstGeom>
        </p:spPr>
      </p:pic>
      <p:grpSp>
        <p:nvGrpSpPr>
          <p:cNvPr id="3" name="Group 3"/>
          <p:cNvGrpSpPr/>
          <p:nvPr/>
        </p:nvGrpSpPr>
        <p:grpSpPr>
          <a:xfrm>
            <a:off x="3313" y="9029544"/>
            <a:ext cx="18321406"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grpSp>
        <p:nvGrpSpPr>
          <p:cNvPr id="8" name="Group 8"/>
          <p:cNvGrpSpPr/>
          <p:nvPr/>
        </p:nvGrpSpPr>
        <p:grpSpPr>
          <a:xfrm>
            <a:off x="1094241" y="3545777"/>
            <a:ext cx="5177544" cy="4988885"/>
            <a:chOff x="0" y="0"/>
            <a:chExt cx="1444490" cy="1391856"/>
          </a:xfrm>
        </p:grpSpPr>
        <p:sp>
          <p:nvSpPr>
            <p:cNvPr id="9" name="Freeform 9"/>
            <p:cNvSpPr/>
            <p:nvPr/>
          </p:nvSpPr>
          <p:spPr>
            <a:xfrm>
              <a:off x="0" y="0"/>
              <a:ext cx="1444490" cy="1391856"/>
            </a:xfrm>
            <a:custGeom>
              <a:avLst/>
              <a:gdLst/>
              <a:ahLst/>
              <a:cxnLst/>
              <a:rect l="l" t="t" r="r" b="b"/>
              <a:pathLst>
                <a:path w="1444490" h="1391856">
                  <a:moveTo>
                    <a:pt x="71980" y="0"/>
                  </a:moveTo>
                  <a:lnTo>
                    <a:pt x="1372510" y="0"/>
                  </a:lnTo>
                  <a:cubicBezTo>
                    <a:pt x="1412264" y="0"/>
                    <a:pt x="1444490" y="32227"/>
                    <a:pt x="1444490" y="71980"/>
                  </a:cubicBezTo>
                  <a:lnTo>
                    <a:pt x="1444490" y="1319875"/>
                  </a:lnTo>
                  <a:cubicBezTo>
                    <a:pt x="1444490" y="1338966"/>
                    <a:pt x="1436906" y="1357274"/>
                    <a:pt x="1423408" y="1370773"/>
                  </a:cubicBezTo>
                  <a:cubicBezTo>
                    <a:pt x="1409909" y="1384272"/>
                    <a:pt x="1391600" y="1391856"/>
                    <a:pt x="1372510" y="1391856"/>
                  </a:cubicBezTo>
                  <a:lnTo>
                    <a:pt x="71980" y="1391856"/>
                  </a:lnTo>
                  <a:cubicBezTo>
                    <a:pt x="32227" y="1391856"/>
                    <a:pt x="0" y="1359629"/>
                    <a:pt x="0" y="1319875"/>
                  </a:cubicBezTo>
                  <a:lnTo>
                    <a:pt x="0" y="71980"/>
                  </a:lnTo>
                  <a:cubicBezTo>
                    <a:pt x="0" y="32227"/>
                    <a:pt x="32227" y="0"/>
                    <a:pt x="71980" y="0"/>
                  </a:cubicBezTo>
                  <a:close/>
                </a:path>
              </a:pathLst>
            </a:custGeom>
            <a:solidFill>
              <a:srgbClr val="FFFFFF"/>
            </a:solidFill>
            <a:ln w="85725" cap="rnd">
              <a:solidFill>
                <a:srgbClr val="D0021B"/>
              </a:solidFill>
              <a:prstDash val="solid"/>
              <a:round/>
            </a:ln>
          </p:spPr>
          <p:txBody>
            <a:bodyPr/>
            <a:lstStyle/>
            <a:p>
              <a:endParaRPr lang="en-GB"/>
            </a:p>
          </p:txBody>
        </p:sp>
        <p:sp>
          <p:nvSpPr>
            <p:cNvPr id="10" name="TextBox 10"/>
            <p:cNvSpPr txBox="1"/>
            <p:nvPr/>
          </p:nvSpPr>
          <p:spPr>
            <a:xfrm>
              <a:off x="0" y="-47625"/>
              <a:ext cx="1444490" cy="1439481"/>
            </a:xfrm>
            <a:prstGeom prst="rect">
              <a:avLst/>
            </a:prstGeom>
          </p:spPr>
          <p:txBody>
            <a:bodyPr lIns="46140" tIns="46140" rIns="46140" bIns="46140" rtlCol="0" anchor="ctr"/>
            <a:lstStyle/>
            <a:p>
              <a:pPr algn="ctr">
                <a:lnSpc>
                  <a:spcPts val="3306"/>
                </a:lnSpc>
              </a:pPr>
              <a:endParaRPr/>
            </a:p>
          </p:txBody>
        </p:sp>
      </p:grpSp>
      <p:grpSp>
        <p:nvGrpSpPr>
          <p:cNvPr id="11" name="Group 11"/>
          <p:cNvGrpSpPr/>
          <p:nvPr/>
        </p:nvGrpSpPr>
        <p:grpSpPr>
          <a:xfrm>
            <a:off x="12198551" y="3545777"/>
            <a:ext cx="5247925" cy="4988886"/>
            <a:chOff x="0" y="0"/>
            <a:chExt cx="6750811" cy="6651847"/>
          </a:xfrm>
        </p:grpSpPr>
        <p:grpSp>
          <p:nvGrpSpPr>
            <p:cNvPr id="12" name="Group 12"/>
            <p:cNvGrpSpPr/>
            <p:nvPr/>
          </p:nvGrpSpPr>
          <p:grpSpPr>
            <a:xfrm>
              <a:off x="0" y="0"/>
              <a:ext cx="6651847" cy="6651847"/>
              <a:chOff x="0" y="0"/>
              <a:chExt cx="812800" cy="812800"/>
            </a:xfrm>
          </p:grpSpPr>
          <p:sp>
            <p:nvSpPr>
              <p:cNvPr id="13" name="Freeform 13"/>
              <p:cNvSpPr/>
              <p:nvPr/>
            </p:nvSpPr>
            <p:spPr>
              <a:xfrm>
                <a:off x="0" y="0"/>
                <a:ext cx="812800" cy="812800"/>
              </a:xfrm>
              <a:custGeom>
                <a:avLst/>
                <a:gdLst/>
                <a:ahLst/>
                <a:cxnLst/>
                <a:rect l="l" t="t" r="r" b="b"/>
                <a:pathLst>
                  <a:path w="812800" h="812800">
                    <a:moveTo>
                      <a:pt x="127922" y="0"/>
                    </a:moveTo>
                    <a:lnTo>
                      <a:pt x="684878" y="0"/>
                    </a:lnTo>
                    <a:cubicBezTo>
                      <a:pt x="755527" y="0"/>
                      <a:pt x="812800" y="57273"/>
                      <a:pt x="812800" y="127922"/>
                    </a:cubicBezTo>
                    <a:lnTo>
                      <a:pt x="812800" y="684878"/>
                    </a:lnTo>
                    <a:cubicBezTo>
                      <a:pt x="812800" y="755527"/>
                      <a:pt x="755527" y="812800"/>
                      <a:pt x="684878" y="812800"/>
                    </a:cubicBezTo>
                    <a:lnTo>
                      <a:pt x="127922" y="812800"/>
                    </a:lnTo>
                    <a:cubicBezTo>
                      <a:pt x="57273" y="812800"/>
                      <a:pt x="0" y="755527"/>
                      <a:pt x="0" y="684878"/>
                    </a:cubicBezTo>
                    <a:lnTo>
                      <a:pt x="0" y="127922"/>
                    </a:lnTo>
                    <a:cubicBezTo>
                      <a:pt x="0" y="57273"/>
                      <a:pt x="57273" y="0"/>
                      <a:pt x="127922" y="0"/>
                    </a:cubicBezTo>
                    <a:close/>
                  </a:path>
                </a:pathLst>
              </a:custGeom>
              <a:solidFill>
                <a:srgbClr val="FFFFFF"/>
              </a:solidFill>
              <a:ln w="95250" cap="rnd">
                <a:solidFill>
                  <a:srgbClr val="D0021B"/>
                </a:solidFill>
                <a:prstDash val="solid"/>
                <a:round/>
              </a:ln>
            </p:spPr>
            <p:txBody>
              <a:bodyPr/>
              <a:lstStyle/>
              <a:p>
                <a:endParaRPr lang="en-GB"/>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306"/>
                  </a:lnSpc>
                </a:pPr>
                <a:endParaRPr/>
              </a:p>
            </p:txBody>
          </p:sp>
        </p:grpSp>
        <p:sp>
          <p:nvSpPr>
            <p:cNvPr id="15" name="Freeform 15"/>
            <p:cNvSpPr/>
            <p:nvPr/>
          </p:nvSpPr>
          <p:spPr>
            <a:xfrm>
              <a:off x="889484"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6" name="Freeform 16"/>
            <p:cNvSpPr/>
            <p:nvPr/>
          </p:nvSpPr>
          <p:spPr>
            <a:xfrm>
              <a:off x="1859201"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7" name="TextBox 17"/>
            <p:cNvSpPr txBox="1"/>
            <p:nvPr/>
          </p:nvSpPr>
          <p:spPr>
            <a:xfrm>
              <a:off x="523706" y="665949"/>
              <a:ext cx="6227105" cy="704296"/>
            </a:xfrm>
            <a:prstGeom prst="rect">
              <a:avLst/>
            </a:prstGeom>
          </p:spPr>
          <p:txBody>
            <a:bodyPr lIns="0" tIns="0" rIns="0" bIns="0" rtlCol="0" anchor="t">
              <a:spAutoFit/>
            </a:bodyPr>
            <a:lstStyle/>
            <a:p>
              <a:pPr algn="l">
                <a:lnSpc>
                  <a:spcPts val="4377"/>
                </a:lnSpc>
              </a:pPr>
              <a:r>
                <a:rPr lang="en-US" sz="3126" spc="50" dirty="0">
                  <a:latin typeface="Filson Pro Bold"/>
                  <a:ea typeface="Filson Pro Bold"/>
                  <a:cs typeface="Filson Pro Bold"/>
                  <a:sym typeface="Filson Pro Bold"/>
                </a:rPr>
                <a:t>Post-18 Options</a:t>
              </a:r>
            </a:p>
          </p:txBody>
        </p:sp>
      </p:grpSp>
      <p:sp>
        <p:nvSpPr>
          <p:cNvPr id="20" name="TextBox 20"/>
          <p:cNvSpPr txBox="1"/>
          <p:nvPr/>
        </p:nvSpPr>
        <p:spPr>
          <a:xfrm>
            <a:off x="1435126" y="4809101"/>
            <a:ext cx="4279874" cy="2667397"/>
          </a:xfrm>
          <a:prstGeom prst="rect">
            <a:avLst/>
          </a:prstGeom>
        </p:spPr>
        <p:txBody>
          <a:bodyPr wrap="square" lIns="0" tIns="0" rIns="0" bIns="0" rtlCol="0" anchor="t">
            <a:spAutoFit/>
          </a:bodyPr>
          <a:lstStyle/>
          <a:p>
            <a:pPr algn="l">
              <a:lnSpc>
                <a:spcPts val="2639"/>
              </a:lnSpc>
            </a:pPr>
            <a:r>
              <a:rPr lang="en-GB" sz="2199" spc="-21" dirty="0">
                <a:latin typeface="Filson Pro"/>
                <a:ea typeface="Filson Pro"/>
                <a:cs typeface="Filson Pro"/>
                <a:sym typeface="Filson Pro"/>
              </a:rPr>
              <a:t>Courses:</a:t>
            </a:r>
          </a:p>
          <a:p>
            <a:pPr marL="342900" indent="-342900" algn="l">
              <a:lnSpc>
                <a:spcPts val="2639"/>
              </a:lnSpc>
              <a:buFont typeface="Arial" panose="020B0604020202020204" pitchFamily="34" charset="0"/>
              <a:buChar char="•"/>
            </a:pPr>
            <a:r>
              <a:rPr lang="en-GB" sz="2199" spc="-21" dirty="0">
                <a:latin typeface="Filson Pro"/>
                <a:ea typeface="Filson Pro"/>
                <a:cs typeface="Filson Pro"/>
                <a:sym typeface="Filson Pro"/>
              </a:rPr>
              <a:t>A-Level Computer Science</a:t>
            </a:r>
          </a:p>
          <a:p>
            <a:pPr marL="342900" indent="-342900" algn="l">
              <a:lnSpc>
                <a:spcPts val="2639"/>
              </a:lnSpc>
              <a:buFont typeface="Arial" panose="020B0604020202020204" pitchFamily="34" charset="0"/>
              <a:buChar char="•"/>
            </a:pPr>
            <a:r>
              <a:rPr lang="en-GB" sz="2199" spc="-21" dirty="0">
                <a:latin typeface="Filson Pro"/>
                <a:ea typeface="Filson Pro"/>
                <a:cs typeface="Filson Pro"/>
                <a:sym typeface="Filson Pro"/>
              </a:rPr>
              <a:t>T-Level Digital</a:t>
            </a:r>
          </a:p>
          <a:p>
            <a:pPr marL="342900" indent="-342900" algn="l">
              <a:lnSpc>
                <a:spcPts val="2639"/>
              </a:lnSpc>
              <a:buFont typeface="Arial" panose="020B0604020202020204" pitchFamily="34" charset="0"/>
              <a:buChar char="•"/>
            </a:pPr>
            <a:r>
              <a:rPr lang="en-GB" sz="2199" spc="-21" dirty="0">
                <a:latin typeface="Filson Pro"/>
                <a:ea typeface="Filson Pro"/>
                <a:cs typeface="Filson Pro"/>
                <a:sym typeface="Filson Pro"/>
              </a:rPr>
              <a:t>Level 1-2 Computing &amp; IT</a:t>
            </a:r>
          </a:p>
          <a:p>
            <a:pPr algn="l">
              <a:lnSpc>
                <a:spcPts val="2639"/>
              </a:lnSpc>
            </a:pPr>
            <a:endParaRPr lang="en-GB" sz="2199" spc="-21" dirty="0">
              <a:latin typeface="Filson Pro"/>
              <a:ea typeface="Filson Pro"/>
              <a:cs typeface="Filson Pro"/>
              <a:sym typeface="Filson Pro"/>
            </a:endParaRPr>
          </a:p>
          <a:p>
            <a:pPr algn="l">
              <a:lnSpc>
                <a:spcPts val="2639"/>
              </a:lnSpc>
            </a:pPr>
            <a:r>
              <a:rPr lang="en-GB" sz="2199" spc="-21" dirty="0">
                <a:latin typeface="Filson Pro"/>
                <a:ea typeface="Filson Pro"/>
                <a:cs typeface="Filson Pro"/>
                <a:sym typeface="Filson Pro"/>
              </a:rPr>
              <a:t>Apprenticeships:</a:t>
            </a:r>
          </a:p>
          <a:p>
            <a:pPr marL="342900" indent="-342900" algn="l">
              <a:lnSpc>
                <a:spcPts val="2639"/>
              </a:lnSpc>
              <a:buFont typeface="Arial" panose="020B0604020202020204" pitchFamily="34" charset="0"/>
              <a:buChar char="•"/>
            </a:pPr>
            <a:r>
              <a:rPr lang="en-GB" sz="2199" spc="-21" dirty="0">
                <a:latin typeface="Filson Pro"/>
                <a:ea typeface="Filson Pro"/>
                <a:cs typeface="Filson Pro"/>
                <a:sym typeface="Filson Pro"/>
              </a:rPr>
              <a:t>Digital Support Technician</a:t>
            </a:r>
          </a:p>
          <a:p>
            <a:pPr marL="342900" indent="-342900" algn="l">
              <a:lnSpc>
                <a:spcPts val="2639"/>
              </a:lnSpc>
              <a:buFont typeface="Arial" panose="020B0604020202020204" pitchFamily="34" charset="0"/>
              <a:buChar char="•"/>
            </a:pPr>
            <a:r>
              <a:rPr lang="en-GB" sz="2199" spc="-21" dirty="0">
                <a:latin typeface="Filson Pro"/>
                <a:ea typeface="Filson Pro"/>
                <a:cs typeface="Filson Pro"/>
                <a:sym typeface="Filson Pro"/>
              </a:rPr>
              <a:t>Cyber Security Technician</a:t>
            </a:r>
            <a:endParaRPr lang="en-US" sz="2199" spc="-21" dirty="0">
              <a:latin typeface="Filson Pro"/>
              <a:ea typeface="Filson Pro"/>
              <a:cs typeface="Filson Pro"/>
              <a:sym typeface="Filson Pro"/>
            </a:endParaRPr>
          </a:p>
        </p:txBody>
      </p:sp>
      <p:sp>
        <p:nvSpPr>
          <p:cNvPr id="21" name="TextBox 21"/>
          <p:cNvSpPr txBox="1"/>
          <p:nvPr/>
        </p:nvSpPr>
        <p:spPr>
          <a:xfrm>
            <a:off x="1435126" y="4017603"/>
            <a:ext cx="3600322" cy="547370"/>
          </a:xfrm>
          <a:prstGeom prst="rect">
            <a:avLst/>
          </a:prstGeom>
        </p:spPr>
        <p:txBody>
          <a:bodyPr lIns="0" tIns="0" rIns="0" bIns="0" rtlCol="0" anchor="t">
            <a:spAutoFit/>
          </a:bodyPr>
          <a:lstStyle/>
          <a:p>
            <a:pPr algn="l">
              <a:lnSpc>
                <a:spcPts val="4480"/>
              </a:lnSpc>
            </a:pPr>
            <a:r>
              <a:rPr lang="en-US" sz="3200" spc="51" dirty="0">
                <a:latin typeface="Filson Pro Bold"/>
                <a:ea typeface="Filson Pro Bold"/>
                <a:cs typeface="Filson Pro Bold"/>
                <a:sym typeface="Filson Pro Bold"/>
              </a:rPr>
              <a:t>Post-16 Options</a:t>
            </a:r>
          </a:p>
        </p:txBody>
      </p:sp>
      <p:sp>
        <p:nvSpPr>
          <p:cNvPr id="26" name="TextBox 26"/>
          <p:cNvSpPr txBox="1"/>
          <p:nvPr/>
        </p:nvSpPr>
        <p:spPr>
          <a:xfrm>
            <a:off x="12608981" y="4831524"/>
            <a:ext cx="4318271" cy="3288080"/>
          </a:xfrm>
          <a:prstGeom prst="rect">
            <a:avLst/>
          </a:prstGeom>
        </p:spPr>
        <p:txBody>
          <a:bodyPr lIns="0" tIns="0" rIns="0" bIns="0" rtlCol="0" anchor="t">
            <a:spAutoFit/>
          </a:bodyPr>
          <a:lstStyle/>
          <a:p>
            <a:pPr algn="l">
              <a:lnSpc>
                <a:spcPts val="2639"/>
              </a:lnSpc>
            </a:pPr>
            <a:r>
              <a:rPr lang="en-US" sz="2400" spc="-21" dirty="0">
                <a:ea typeface="Filson Pro"/>
                <a:cs typeface="Filson Pro"/>
                <a:sym typeface="Filson Pro"/>
              </a:rPr>
              <a:t>Example of Degree Courses:</a:t>
            </a:r>
          </a:p>
          <a:p>
            <a:pPr>
              <a:buFont typeface="Arial" panose="020B0604020202020204" pitchFamily="34" charset="0"/>
              <a:buChar char="•"/>
            </a:pPr>
            <a:r>
              <a:rPr lang="en-GB" sz="2400" b="0" i="0" dirty="0">
                <a:effectLst/>
              </a:rPr>
              <a:t>BSc (Hons) Computer Science</a:t>
            </a:r>
            <a:endParaRPr lang="en-GB" sz="2400" dirty="0"/>
          </a:p>
          <a:p>
            <a:pPr>
              <a:buFont typeface="Arial" panose="020B0604020202020204" pitchFamily="34" charset="0"/>
              <a:buChar char="•"/>
            </a:pPr>
            <a:r>
              <a:rPr lang="en-GB" sz="2400" b="0" i="0" dirty="0">
                <a:effectLst/>
              </a:rPr>
              <a:t>BSc (Hons) Creative Computing</a:t>
            </a:r>
            <a:endParaRPr lang="en-GB" sz="2400" dirty="0"/>
          </a:p>
          <a:p>
            <a:pPr>
              <a:buFont typeface="Arial" panose="020B0604020202020204" pitchFamily="34" charset="0"/>
              <a:buChar char="•"/>
            </a:pPr>
            <a:r>
              <a:rPr lang="en-GB" sz="2400" b="0" i="0" dirty="0">
                <a:effectLst/>
              </a:rPr>
              <a:t>BSc (Hons) Cyber Security</a:t>
            </a:r>
          </a:p>
          <a:p>
            <a:endParaRPr lang="en-GB" sz="2400" dirty="0"/>
          </a:p>
          <a:p>
            <a:r>
              <a:rPr lang="en-GB" sz="2400" b="0" i="0" dirty="0">
                <a:effectLst/>
              </a:rPr>
              <a:t>Apprenticeships:</a:t>
            </a:r>
            <a:endParaRPr lang="en-GB" sz="2400" dirty="0">
              <a:effectLst/>
            </a:endParaRPr>
          </a:p>
          <a:p>
            <a:pPr>
              <a:buFont typeface="Arial" panose="020B0604020202020204" pitchFamily="34" charset="0"/>
              <a:buChar char="•"/>
            </a:pPr>
            <a:r>
              <a:rPr lang="en-GB" sz="2400" b="0" i="0" dirty="0">
                <a:effectLst/>
              </a:rPr>
              <a:t>Software Developer</a:t>
            </a:r>
            <a:endParaRPr lang="en-GB" sz="2400" dirty="0"/>
          </a:p>
          <a:p>
            <a:pPr>
              <a:buFont typeface="Arial" panose="020B0604020202020204" pitchFamily="34" charset="0"/>
              <a:buChar char="•"/>
            </a:pPr>
            <a:r>
              <a:rPr lang="en-GB" sz="2400" b="0" i="0" dirty="0">
                <a:effectLst/>
              </a:rPr>
              <a:t>Digital &amp; Tech Solutions </a:t>
            </a:r>
            <a:endParaRPr lang="en-GB" sz="2400" dirty="0"/>
          </a:p>
          <a:p>
            <a:pPr algn="l">
              <a:lnSpc>
                <a:spcPts val="2639"/>
              </a:lnSpc>
            </a:pPr>
            <a:endParaRPr lang="en-US" sz="2199" spc="-21" dirty="0">
              <a:latin typeface="Filson Pro"/>
              <a:ea typeface="Filson Pro"/>
              <a:cs typeface="Filson Pro"/>
              <a:sym typeface="Filson Pro"/>
            </a:endParaRPr>
          </a:p>
        </p:txBody>
      </p:sp>
      <p:pic>
        <p:nvPicPr>
          <p:cNvPr id="32" name="Picture 31">
            <a:extLst>
              <a:ext uri="{FF2B5EF4-FFF2-40B4-BE49-F238E27FC236}">
                <a16:creationId xmlns:a16="http://schemas.microsoft.com/office/drawing/2014/main" id="{52B62A87-CC4C-8DBC-5ECD-F7DB2D6ECD30}"/>
              </a:ext>
            </a:extLst>
          </p:cNvPr>
          <p:cNvPicPr>
            <a:picLocks noChangeAspect="1"/>
          </p:cNvPicPr>
          <p:nvPr/>
        </p:nvPicPr>
        <p:blipFill>
          <a:blip r:embed="rId6"/>
          <a:stretch>
            <a:fillRect/>
          </a:stretch>
        </p:blipFill>
        <p:spPr>
          <a:xfrm>
            <a:off x="228600" y="9199132"/>
            <a:ext cx="3549651" cy="918945"/>
          </a:xfrm>
          <a:prstGeom prst="rect">
            <a:avLst/>
          </a:prstGeom>
        </p:spPr>
      </p:pic>
      <p:grpSp>
        <p:nvGrpSpPr>
          <p:cNvPr id="2" name="Group 13">
            <a:extLst>
              <a:ext uri="{FF2B5EF4-FFF2-40B4-BE49-F238E27FC236}">
                <a16:creationId xmlns:a16="http://schemas.microsoft.com/office/drawing/2014/main" id="{4CE1BA02-B08E-F0ED-761F-DA8B983B15E7}"/>
              </a:ext>
            </a:extLst>
          </p:cNvPr>
          <p:cNvGrpSpPr/>
          <p:nvPr/>
        </p:nvGrpSpPr>
        <p:grpSpPr>
          <a:xfrm>
            <a:off x="2222507" y="231027"/>
            <a:ext cx="13182600" cy="2436110"/>
            <a:chOff x="0" y="0"/>
            <a:chExt cx="4240202" cy="812800"/>
          </a:xfrm>
        </p:grpSpPr>
        <p:sp>
          <p:nvSpPr>
            <p:cNvPr id="6" name="Freeform 14">
              <a:extLst>
                <a:ext uri="{FF2B5EF4-FFF2-40B4-BE49-F238E27FC236}">
                  <a16:creationId xmlns:a16="http://schemas.microsoft.com/office/drawing/2014/main" id="{0C783EA1-12A2-FEAE-2A1B-D82190D895A8}"/>
                </a:ext>
              </a:extLst>
            </p:cNvPr>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D0021B"/>
            </a:solidFill>
            <a:ln w="95250" cap="rnd">
              <a:solidFill>
                <a:srgbClr val="FFFFFF"/>
              </a:solidFill>
              <a:prstDash val="solid"/>
              <a:round/>
            </a:ln>
          </p:spPr>
          <p:txBody>
            <a:bodyPr/>
            <a:lstStyle/>
            <a:p>
              <a:endParaRPr lang="en-GB"/>
            </a:p>
          </p:txBody>
        </p:sp>
        <p:sp>
          <p:nvSpPr>
            <p:cNvPr id="22" name="TextBox 15">
              <a:extLst>
                <a:ext uri="{FF2B5EF4-FFF2-40B4-BE49-F238E27FC236}">
                  <a16:creationId xmlns:a16="http://schemas.microsoft.com/office/drawing/2014/main" id="{8A66660F-672D-95C7-76B9-8ED380E07828}"/>
                </a:ext>
              </a:extLst>
            </p:cNvPr>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25" name="TextBox 25"/>
          <p:cNvSpPr txBox="1"/>
          <p:nvPr/>
        </p:nvSpPr>
        <p:spPr>
          <a:xfrm>
            <a:off x="2527306" y="553560"/>
            <a:ext cx="12573000" cy="1797223"/>
          </a:xfrm>
          <a:prstGeom prst="rect">
            <a:avLst/>
          </a:prstGeom>
        </p:spPr>
        <p:txBody>
          <a:bodyPr wrap="square" lIns="0" tIns="0" rIns="0" bIns="0" rtlCol="0" anchor="t">
            <a:spAutoFit/>
          </a:bodyPr>
          <a:lstStyle/>
          <a:p>
            <a:pPr algn="ctr">
              <a:lnSpc>
                <a:spcPts val="7200"/>
              </a:lnSpc>
            </a:pPr>
            <a:r>
              <a:rPr lang="en-US" sz="5400" spc="7" dirty="0">
                <a:solidFill>
                  <a:schemeClr val="bg1"/>
                </a:solidFill>
                <a:latin typeface="Filson Pro Medium"/>
                <a:ea typeface="Filson Pro Medium"/>
                <a:cs typeface="Filson Pro Medium"/>
                <a:sym typeface="Filson Pro Medium"/>
              </a:rPr>
              <a:t>What pathways could you take to get there?</a:t>
            </a:r>
          </a:p>
        </p:txBody>
      </p:sp>
      <p:pic>
        <p:nvPicPr>
          <p:cNvPr id="23" name="Picture 22">
            <a:hlinkClick r:id="rId7"/>
            <a:extLst>
              <a:ext uri="{FF2B5EF4-FFF2-40B4-BE49-F238E27FC236}">
                <a16:creationId xmlns:a16="http://schemas.microsoft.com/office/drawing/2014/main" id="{9C606E99-F7C9-7123-59D4-A8DDB9CA332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7091936" y="9199132"/>
            <a:ext cx="923217" cy="953342"/>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
        <p:nvSpPr>
          <p:cNvPr id="7" name="Rectangle: Rounded Corners 6">
            <a:hlinkClick r:id="rId9" action="ppaction://hlinksldjump"/>
            <a:extLst>
              <a:ext uri="{FF2B5EF4-FFF2-40B4-BE49-F238E27FC236}">
                <a16:creationId xmlns:a16="http://schemas.microsoft.com/office/drawing/2014/main" id="{CA18D69F-83B0-4574-17DA-CE2F6FF5A276}"/>
              </a:ext>
            </a:extLst>
          </p:cNvPr>
          <p:cNvSpPr/>
          <p:nvPr/>
        </p:nvSpPr>
        <p:spPr>
          <a:xfrm>
            <a:off x="6501399" y="9334500"/>
            <a:ext cx="4624815" cy="817974"/>
          </a:xfrm>
          <a:prstGeom prst="roundRect">
            <a:avLst/>
          </a:prstGeom>
          <a:solidFill>
            <a:srgbClr val="0070C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Click here to go to next slides showing how to use Careerpilot to research jobs</a:t>
            </a:r>
          </a:p>
        </p:txBody>
      </p:sp>
    </p:spTree>
    <p:extLst>
      <p:ext uri="{BB962C8B-B14F-4D97-AF65-F5344CB8AC3E}">
        <p14:creationId xmlns:p14="http://schemas.microsoft.com/office/powerpoint/2010/main" val="445389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AF564E8-E3D1-15CB-2F8A-52B85DADCF6D}"/>
              </a:ext>
            </a:extLst>
          </p:cNvPr>
          <p:cNvPicPr>
            <a:picLocks noChangeAspect="1"/>
          </p:cNvPicPr>
          <p:nvPr/>
        </p:nvPicPr>
        <p:blipFill>
          <a:blip r:embed="rId3">
            <a:extLst>
              <a:ext uri="{28A0092B-C50C-407E-A947-70E740481C1C}">
                <a14:useLocalDpi xmlns:a14="http://schemas.microsoft.com/office/drawing/2010/main" val="0"/>
              </a:ext>
            </a:extLst>
          </a:blip>
          <a:srcRect l="3118" r="3118"/>
          <a:stretch/>
        </p:blipFill>
        <p:spPr>
          <a:xfrm>
            <a:off x="-16564" y="0"/>
            <a:ext cx="18287999" cy="9646627"/>
          </a:xfrm>
          <a:prstGeom prst="rect">
            <a:avLst/>
          </a:prstGeom>
        </p:spPr>
      </p:pic>
      <p:grpSp>
        <p:nvGrpSpPr>
          <p:cNvPr id="3" name="Group 3"/>
          <p:cNvGrpSpPr/>
          <p:nvPr/>
        </p:nvGrpSpPr>
        <p:grpSpPr>
          <a:xfrm>
            <a:off x="-16564"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sp>
        <p:nvSpPr>
          <p:cNvPr id="7" name="Freeform 7"/>
          <p:cNvSpPr/>
          <p:nvPr/>
        </p:nvSpPr>
        <p:spPr>
          <a:xfrm>
            <a:off x="6978433" y="9423533"/>
            <a:ext cx="3670748" cy="763710"/>
          </a:xfrm>
          <a:custGeom>
            <a:avLst/>
            <a:gdLst/>
            <a:ahLst/>
            <a:cxnLst/>
            <a:rect l="l" t="t" r="r" b="b"/>
            <a:pathLst>
              <a:path w="3670748" h="763710">
                <a:moveTo>
                  <a:pt x="0" y="0"/>
                </a:moveTo>
                <a:lnTo>
                  <a:pt x="3670748" y="0"/>
                </a:lnTo>
                <a:lnTo>
                  <a:pt x="3670748" y="763710"/>
                </a:lnTo>
                <a:lnTo>
                  <a:pt x="0" y="763710"/>
                </a:lnTo>
                <a:lnTo>
                  <a:pt x="0" y="0"/>
                </a:lnTo>
                <a:close/>
              </a:path>
            </a:pathLst>
          </a:custGeom>
          <a:blipFill>
            <a:blip r:embed="rId4"/>
            <a:stretch>
              <a:fillRect/>
            </a:stretch>
          </a:blipFill>
        </p:spPr>
        <p:txBody>
          <a:bodyPr/>
          <a:lstStyle/>
          <a:p>
            <a:endParaRPr lang="en-GB"/>
          </a:p>
        </p:txBody>
      </p:sp>
      <p:grpSp>
        <p:nvGrpSpPr>
          <p:cNvPr id="8" name="Group 8"/>
          <p:cNvGrpSpPr/>
          <p:nvPr/>
        </p:nvGrpSpPr>
        <p:grpSpPr>
          <a:xfrm>
            <a:off x="5638800" y="3477178"/>
            <a:ext cx="5834687" cy="4542554"/>
            <a:chOff x="0" y="0"/>
            <a:chExt cx="1627827" cy="1267333"/>
          </a:xfrm>
        </p:grpSpPr>
        <p:sp>
          <p:nvSpPr>
            <p:cNvPr id="9" name="Freeform 9"/>
            <p:cNvSpPr/>
            <p:nvPr/>
          </p:nvSpPr>
          <p:spPr>
            <a:xfrm>
              <a:off x="0" y="0"/>
              <a:ext cx="1627827" cy="1267333"/>
            </a:xfrm>
            <a:custGeom>
              <a:avLst/>
              <a:gdLst/>
              <a:ahLst/>
              <a:cxnLst/>
              <a:rect l="l" t="t" r="r" b="b"/>
              <a:pathLst>
                <a:path w="1627827" h="1267333">
                  <a:moveTo>
                    <a:pt x="63873" y="0"/>
                  </a:moveTo>
                  <a:lnTo>
                    <a:pt x="1563954" y="0"/>
                  </a:lnTo>
                  <a:cubicBezTo>
                    <a:pt x="1599230" y="0"/>
                    <a:pt x="1627827" y="28597"/>
                    <a:pt x="1627827" y="63873"/>
                  </a:cubicBezTo>
                  <a:lnTo>
                    <a:pt x="1627827" y="1203460"/>
                  </a:lnTo>
                  <a:cubicBezTo>
                    <a:pt x="1627827" y="1238736"/>
                    <a:pt x="1599230" y="1267333"/>
                    <a:pt x="1563954" y="1267333"/>
                  </a:cubicBezTo>
                  <a:lnTo>
                    <a:pt x="63873" y="1267333"/>
                  </a:lnTo>
                  <a:cubicBezTo>
                    <a:pt x="28597" y="1267333"/>
                    <a:pt x="0" y="1238736"/>
                    <a:pt x="0" y="1203460"/>
                  </a:cubicBezTo>
                  <a:lnTo>
                    <a:pt x="0" y="63873"/>
                  </a:lnTo>
                  <a:cubicBezTo>
                    <a:pt x="0" y="28597"/>
                    <a:pt x="28597" y="0"/>
                    <a:pt x="63873" y="0"/>
                  </a:cubicBezTo>
                  <a:close/>
                </a:path>
              </a:pathLst>
            </a:custGeom>
            <a:solidFill>
              <a:srgbClr val="FFFFFF"/>
            </a:solidFill>
            <a:ln w="85725" cap="rnd">
              <a:solidFill>
                <a:srgbClr val="D30258"/>
              </a:solidFill>
              <a:prstDash val="solid"/>
              <a:round/>
            </a:ln>
          </p:spPr>
          <p:txBody>
            <a:bodyPr/>
            <a:lstStyle/>
            <a:p>
              <a:endParaRPr lang="en-GB"/>
            </a:p>
          </p:txBody>
        </p:sp>
        <p:sp>
          <p:nvSpPr>
            <p:cNvPr id="10" name="TextBox 10"/>
            <p:cNvSpPr txBox="1"/>
            <p:nvPr/>
          </p:nvSpPr>
          <p:spPr>
            <a:xfrm>
              <a:off x="0" y="-47625"/>
              <a:ext cx="1627827" cy="1314958"/>
            </a:xfrm>
            <a:prstGeom prst="rect">
              <a:avLst/>
            </a:prstGeom>
          </p:spPr>
          <p:txBody>
            <a:bodyPr lIns="46140" tIns="46140" rIns="46140" bIns="46140" rtlCol="0" anchor="ctr"/>
            <a:lstStyle/>
            <a:p>
              <a:pPr algn="ctr">
                <a:lnSpc>
                  <a:spcPts val="3306"/>
                </a:lnSpc>
              </a:pPr>
              <a:endParaRPr/>
            </a:p>
          </p:txBody>
        </p:sp>
      </p:grpSp>
      <p:grpSp>
        <p:nvGrpSpPr>
          <p:cNvPr id="13" name="Group 13"/>
          <p:cNvGrpSpPr/>
          <p:nvPr/>
        </p:nvGrpSpPr>
        <p:grpSpPr>
          <a:xfrm>
            <a:off x="2222507" y="231027"/>
            <a:ext cx="13182600" cy="2436110"/>
            <a:chOff x="0" y="0"/>
            <a:chExt cx="4240202" cy="812800"/>
          </a:xfrm>
        </p:grpSpPr>
        <p:sp>
          <p:nvSpPr>
            <p:cNvPr id="14" name="Freeform 14"/>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D30258"/>
            </a:solidFill>
            <a:ln w="95250" cap="rnd">
              <a:solidFill>
                <a:srgbClr val="FFFFFF"/>
              </a:solidFill>
              <a:prstDash val="solid"/>
              <a:round/>
            </a:ln>
          </p:spPr>
          <p:txBody>
            <a:bodyPr/>
            <a:lstStyle/>
            <a:p>
              <a:endParaRPr lang="en-GB"/>
            </a:p>
          </p:txBody>
        </p:sp>
        <p:sp>
          <p:nvSpPr>
            <p:cNvPr id="15" name="TextBox 15"/>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16" name="TextBox 16"/>
          <p:cNvSpPr txBox="1"/>
          <p:nvPr/>
        </p:nvSpPr>
        <p:spPr>
          <a:xfrm>
            <a:off x="5917965" y="3683811"/>
            <a:ext cx="5276356" cy="540276"/>
          </a:xfrm>
          <a:prstGeom prst="rect">
            <a:avLst/>
          </a:prstGeom>
        </p:spPr>
        <p:txBody>
          <a:bodyPr wrap="square" lIns="0" tIns="0" rIns="0" bIns="0" rtlCol="0" anchor="t">
            <a:spAutoFit/>
          </a:bodyPr>
          <a:lstStyle/>
          <a:p>
            <a:pPr algn="l">
              <a:lnSpc>
                <a:spcPts val="4480"/>
              </a:lnSpc>
            </a:pPr>
            <a:r>
              <a:rPr lang="en-US" sz="3200" spc="51" dirty="0">
                <a:latin typeface="Filson Pro Bold"/>
                <a:ea typeface="Filson Pro Bold"/>
                <a:cs typeface="Filson Pro Bold"/>
                <a:sym typeface="Filson Pro Bold"/>
              </a:rPr>
              <a:t>Future Careers Ideas</a:t>
            </a:r>
          </a:p>
        </p:txBody>
      </p:sp>
      <p:sp>
        <p:nvSpPr>
          <p:cNvPr id="17" name="TextBox 17"/>
          <p:cNvSpPr txBox="1"/>
          <p:nvPr/>
        </p:nvSpPr>
        <p:spPr>
          <a:xfrm>
            <a:off x="5941156" y="4339365"/>
            <a:ext cx="4965183" cy="3447098"/>
          </a:xfrm>
          <a:prstGeom prst="rect">
            <a:avLst/>
          </a:prstGeom>
        </p:spPr>
        <p:txBody>
          <a:bodyPr lIns="0" tIns="0" rIns="0" bIns="0" rtlCol="0" anchor="t">
            <a:spAutoFit/>
          </a:bodyPr>
          <a:lstStyle/>
          <a:p>
            <a:pPr marL="457200" indent="-457200">
              <a:buFont typeface="Arial" panose="020B0604020202020204" pitchFamily="34" charset="0"/>
              <a:buChar char="•"/>
            </a:pPr>
            <a:r>
              <a:rPr lang="en-GB" sz="2800" b="1" dirty="0"/>
              <a:t>Advertising Copywriter</a:t>
            </a:r>
            <a:endParaRPr lang="en-GB" sz="2800" dirty="0"/>
          </a:p>
          <a:p>
            <a:pPr marL="457200" indent="-457200">
              <a:buFont typeface="Arial" panose="020B0604020202020204" pitchFamily="34" charset="0"/>
              <a:buChar char="•"/>
            </a:pPr>
            <a:r>
              <a:rPr lang="en-GB" sz="2800" b="1" dirty="0"/>
              <a:t>Arts Administrator</a:t>
            </a:r>
            <a:endParaRPr lang="en-GB" sz="2800" dirty="0"/>
          </a:p>
          <a:p>
            <a:pPr marL="457200" indent="-457200">
              <a:buFont typeface="Arial" panose="020B0604020202020204" pitchFamily="34" charset="0"/>
              <a:buChar char="•"/>
            </a:pPr>
            <a:r>
              <a:rPr lang="en-GB" sz="2800" b="1" dirty="0"/>
              <a:t>Broadcast Journalist</a:t>
            </a:r>
            <a:endParaRPr lang="en-GB" sz="2800" dirty="0"/>
          </a:p>
          <a:p>
            <a:pPr marL="457200" indent="-457200">
              <a:buFont typeface="Arial" panose="020B0604020202020204" pitchFamily="34" charset="0"/>
              <a:buChar char="•"/>
            </a:pPr>
            <a:r>
              <a:rPr lang="en-GB" sz="2800" b="1" dirty="0"/>
              <a:t>Commissioning Editor</a:t>
            </a:r>
            <a:endParaRPr lang="en-GB" sz="2800" dirty="0"/>
          </a:p>
          <a:p>
            <a:pPr marL="457200" indent="-457200">
              <a:buFont typeface="Arial" panose="020B0604020202020204" pitchFamily="34" charset="0"/>
              <a:buChar char="•"/>
            </a:pPr>
            <a:r>
              <a:rPr lang="en-GB" sz="2800" b="1" dirty="0"/>
              <a:t>Digital Marketer</a:t>
            </a:r>
            <a:endParaRPr lang="en-GB" sz="2800" dirty="0"/>
          </a:p>
          <a:p>
            <a:pPr marL="457200" indent="-457200">
              <a:buFont typeface="Arial" panose="020B0604020202020204" pitchFamily="34" charset="0"/>
              <a:buChar char="•"/>
            </a:pPr>
            <a:r>
              <a:rPr lang="en-GB" sz="2800" b="1" dirty="0"/>
              <a:t>Newspaper Journalist</a:t>
            </a:r>
            <a:endParaRPr lang="en-GB" sz="2800" dirty="0"/>
          </a:p>
          <a:p>
            <a:pPr marL="457200" indent="-457200">
              <a:buFont typeface="Arial" panose="020B0604020202020204" pitchFamily="34" charset="0"/>
              <a:buChar char="•"/>
            </a:pPr>
            <a:r>
              <a:rPr lang="en-GB" sz="2800" b="1" dirty="0"/>
              <a:t>Teacher</a:t>
            </a:r>
            <a:endParaRPr lang="en-GB" sz="2800" dirty="0"/>
          </a:p>
          <a:p>
            <a:pPr marL="457200" indent="-457200">
              <a:buFont typeface="Arial" panose="020B0604020202020204" pitchFamily="34" charset="0"/>
              <a:buChar char="•"/>
            </a:pPr>
            <a:r>
              <a:rPr lang="en-GB" sz="2800" b="1" dirty="0"/>
              <a:t>Tourist Guide</a:t>
            </a:r>
            <a:endParaRPr lang="en-GB" sz="2800" dirty="0"/>
          </a:p>
        </p:txBody>
      </p:sp>
      <p:sp>
        <p:nvSpPr>
          <p:cNvPr id="18" name="TextBox 18"/>
          <p:cNvSpPr txBox="1"/>
          <p:nvPr/>
        </p:nvSpPr>
        <p:spPr>
          <a:xfrm>
            <a:off x="2374906" y="441850"/>
            <a:ext cx="12877801" cy="1999202"/>
          </a:xfrm>
          <a:prstGeom prst="rect">
            <a:avLst/>
          </a:prstGeom>
        </p:spPr>
        <p:txBody>
          <a:bodyPr wrap="square" lIns="0" tIns="0" rIns="0" bIns="0" rtlCol="0" anchor="t">
            <a:spAutoFit/>
          </a:bodyPr>
          <a:lstStyle/>
          <a:p>
            <a:pPr algn="ctr">
              <a:lnSpc>
                <a:spcPts val="8099"/>
              </a:lnSpc>
            </a:pPr>
            <a:r>
              <a:rPr lang="en-US" sz="5400" spc="8" dirty="0">
                <a:solidFill>
                  <a:schemeClr val="bg1"/>
                </a:solidFill>
                <a:latin typeface="Filson Pro Medium"/>
                <a:ea typeface="Filson Pro Medium"/>
                <a:cs typeface="Filson Pro Medium"/>
                <a:sym typeface="Filson Pro Medium"/>
              </a:rPr>
              <a:t>Where could you take your love of</a:t>
            </a:r>
            <a:br>
              <a:rPr lang="en-US" sz="5400" spc="8" dirty="0">
                <a:solidFill>
                  <a:schemeClr val="bg1"/>
                </a:solidFill>
                <a:latin typeface="Filson Pro Medium"/>
                <a:ea typeface="Filson Pro Medium"/>
                <a:cs typeface="Filson Pro Medium"/>
                <a:sym typeface="Filson Pro Medium"/>
              </a:rPr>
            </a:br>
            <a:r>
              <a:rPr lang="en-US" sz="5400" spc="8" dirty="0">
                <a:solidFill>
                  <a:schemeClr val="bg1"/>
                </a:solidFill>
                <a:latin typeface="Filson Pro Medium"/>
                <a:ea typeface="Filson Pro Medium"/>
                <a:cs typeface="Filson Pro Medium"/>
                <a:sym typeface="Filson Pro Medium"/>
              </a:rPr>
              <a:t>English?</a:t>
            </a:r>
          </a:p>
        </p:txBody>
      </p:sp>
      <p:pic>
        <p:nvPicPr>
          <p:cNvPr id="21" name="Picture 20">
            <a:extLst>
              <a:ext uri="{FF2B5EF4-FFF2-40B4-BE49-F238E27FC236}">
                <a16:creationId xmlns:a16="http://schemas.microsoft.com/office/drawing/2014/main" id="{84558185-22C9-D4CD-E690-7F5E68ADEB07}"/>
              </a:ext>
            </a:extLst>
          </p:cNvPr>
          <p:cNvPicPr>
            <a:picLocks noChangeAspect="1"/>
          </p:cNvPicPr>
          <p:nvPr/>
        </p:nvPicPr>
        <p:blipFill>
          <a:blip r:embed="rId5"/>
          <a:stretch>
            <a:fillRect/>
          </a:stretch>
        </p:blipFill>
        <p:spPr>
          <a:xfrm>
            <a:off x="228600" y="9199132"/>
            <a:ext cx="3549651" cy="918945"/>
          </a:xfrm>
          <a:prstGeom prst="rect">
            <a:avLst/>
          </a:prstGeom>
        </p:spPr>
      </p:pic>
      <p:pic>
        <p:nvPicPr>
          <p:cNvPr id="6" name="Picture 5">
            <a:hlinkClick r:id="rId6"/>
            <a:extLst>
              <a:ext uri="{FF2B5EF4-FFF2-40B4-BE49-F238E27FC236}">
                <a16:creationId xmlns:a16="http://schemas.microsoft.com/office/drawing/2014/main" id="{02379DB2-7008-60E0-0CEE-2DED19D9CE6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7091936" y="9199909"/>
            <a:ext cx="923217" cy="951788"/>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Tree>
    <p:extLst>
      <p:ext uri="{BB962C8B-B14F-4D97-AF65-F5344CB8AC3E}">
        <p14:creationId xmlns:p14="http://schemas.microsoft.com/office/powerpoint/2010/main" val="408227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person standing in front of a whiteboard&#10;&#10;Description automatically generated">
            <a:extLst>
              <a:ext uri="{FF2B5EF4-FFF2-40B4-BE49-F238E27FC236}">
                <a16:creationId xmlns:a16="http://schemas.microsoft.com/office/drawing/2014/main" id="{25B818BF-788B-B38A-E733-866BAB87AFD4}"/>
              </a:ext>
            </a:extLst>
          </p:cNvPr>
          <p:cNvPicPr>
            <a:picLocks noChangeAspect="1"/>
          </p:cNvPicPr>
          <p:nvPr/>
        </p:nvPicPr>
        <p:blipFill rotWithShape="1">
          <a:blip r:embed="rId3">
            <a:extLst>
              <a:ext uri="{28A0092B-C50C-407E-A947-70E740481C1C}">
                <a14:useLocalDpi xmlns:a14="http://schemas.microsoft.com/office/drawing/2010/main" val="0"/>
              </a:ext>
            </a:extLst>
          </a:blip>
          <a:srcRect l="-127" t="16863" r="127" b="-6558"/>
          <a:stretch/>
        </p:blipFill>
        <p:spPr>
          <a:xfrm>
            <a:off x="-13252" y="0"/>
            <a:ext cx="18301252" cy="10943534"/>
          </a:xfrm>
          <a:prstGeom prst="rect">
            <a:avLst/>
          </a:prstGeom>
        </p:spPr>
      </p:pic>
      <p:grpSp>
        <p:nvGrpSpPr>
          <p:cNvPr id="3" name="Group 3"/>
          <p:cNvGrpSpPr/>
          <p:nvPr/>
        </p:nvGrpSpPr>
        <p:grpSpPr>
          <a:xfrm>
            <a:off x="0"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grpSp>
        <p:nvGrpSpPr>
          <p:cNvPr id="8" name="Group 8"/>
          <p:cNvGrpSpPr/>
          <p:nvPr/>
        </p:nvGrpSpPr>
        <p:grpSpPr>
          <a:xfrm>
            <a:off x="1094241" y="3545777"/>
            <a:ext cx="5177544" cy="4988885"/>
            <a:chOff x="0" y="0"/>
            <a:chExt cx="1444490" cy="1391856"/>
          </a:xfrm>
        </p:grpSpPr>
        <p:sp>
          <p:nvSpPr>
            <p:cNvPr id="9" name="Freeform 9"/>
            <p:cNvSpPr/>
            <p:nvPr/>
          </p:nvSpPr>
          <p:spPr>
            <a:xfrm>
              <a:off x="0" y="0"/>
              <a:ext cx="1444490" cy="1391856"/>
            </a:xfrm>
            <a:custGeom>
              <a:avLst/>
              <a:gdLst/>
              <a:ahLst/>
              <a:cxnLst/>
              <a:rect l="l" t="t" r="r" b="b"/>
              <a:pathLst>
                <a:path w="1444490" h="1391856">
                  <a:moveTo>
                    <a:pt x="71980" y="0"/>
                  </a:moveTo>
                  <a:lnTo>
                    <a:pt x="1372510" y="0"/>
                  </a:lnTo>
                  <a:cubicBezTo>
                    <a:pt x="1412264" y="0"/>
                    <a:pt x="1444490" y="32227"/>
                    <a:pt x="1444490" y="71980"/>
                  </a:cubicBezTo>
                  <a:lnTo>
                    <a:pt x="1444490" y="1319875"/>
                  </a:lnTo>
                  <a:cubicBezTo>
                    <a:pt x="1444490" y="1338966"/>
                    <a:pt x="1436906" y="1357274"/>
                    <a:pt x="1423408" y="1370773"/>
                  </a:cubicBezTo>
                  <a:cubicBezTo>
                    <a:pt x="1409909" y="1384272"/>
                    <a:pt x="1391600" y="1391856"/>
                    <a:pt x="1372510" y="1391856"/>
                  </a:cubicBezTo>
                  <a:lnTo>
                    <a:pt x="71980" y="1391856"/>
                  </a:lnTo>
                  <a:cubicBezTo>
                    <a:pt x="32227" y="1391856"/>
                    <a:pt x="0" y="1359629"/>
                    <a:pt x="0" y="1319875"/>
                  </a:cubicBezTo>
                  <a:lnTo>
                    <a:pt x="0" y="71980"/>
                  </a:lnTo>
                  <a:cubicBezTo>
                    <a:pt x="0" y="32227"/>
                    <a:pt x="32227" y="0"/>
                    <a:pt x="71980" y="0"/>
                  </a:cubicBezTo>
                  <a:close/>
                </a:path>
              </a:pathLst>
            </a:custGeom>
            <a:solidFill>
              <a:srgbClr val="FFFFFF"/>
            </a:solidFill>
            <a:ln w="85725" cap="rnd">
              <a:solidFill>
                <a:srgbClr val="D30258"/>
              </a:solidFill>
              <a:prstDash val="solid"/>
              <a:round/>
            </a:ln>
          </p:spPr>
          <p:txBody>
            <a:bodyPr/>
            <a:lstStyle/>
            <a:p>
              <a:endParaRPr lang="en-GB"/>
            </a:p>
          </p:txBody>
        </p:sp>
        <p:sp>
          <p:nvSpPr>
            <p:cNvPr id="10" name="TextBox 10"/>
            <p:cNvSpPr txBox="1"/>
            <p:nvPr/>
          </p:nvSpPr>
          <p:spPr>
            <a:xfrm>
              <a:off x="0" y="-47625"/>
              <a:ext cx="1444490" cy="1439481"/>
            </a:xfrm>
            <a:prstGeom prst="rect">
              <a:avLst/>
            </a:prstGeom>
          </p:spPr>
          <p:txBody>
            <a:bodyPr lIns="46140" tIns="46140" rIns="46140" bIns="46140" rtlCol="0" anchor="ctr"/>
            <a:lstStyle/>
            <a:p>
              <a:pPr algn="ctr">
                <a:lnSpc>
                  <a:spcPts val="3306"/>
                </a:lnSpc>
              </a:pPr>
              <a:endParaRPr/>
            </a:p>
          </p:txBody>
        </p:sp>
      </p:grpSp>
      <p:grpSp>
        <p:nvGrpSpPr>
          <p:cNvPr id="11" name="Group 11"/>
          <p:cNvGrpSpPr/>
          <p:nvPr/>
        </p:nvGrpSpPr>
        <p:grpSpPr>
          <a:xfrm>
            <a:off x="12198551" y="3545777"/>
            <a:ext cx="5251238" cy="4988886"/>
            <a:chOff x="0" y="0"/>
            <a:chExt cx="6755073" cy="6651847"/>
          </a:xfrm>
        </p:grpSpPr>
        <p:grpSp>
          <p:nvGrpSpPr>
            <p:cNvPr id="12" name="Group 12"/>
            <p:cNvGrpSpPr/>
            <p:nvPr/>
          </p:nvGrpSpPr>
          <p:grpSpPr>
            <a:xfrm>
              <a:off x="0" y="0"/>
              <a:ext cx="6651847" cy="6651847"/>
              <a:chOff x="0" y="0"/>
              <a:chExt cx="812800" cy="812800"/>
            </a:xfrm>
          </p:grpSpPr>
          <p:sp>
            <p:nvSpPr>
              <p:cNvPr id="13" name="Freeform 13"/>
              <p:cNvSpPr/>
              <p:nvPr/>
            </p:nvSpPr>
            <p:spPr>
              <a:xfrm>
                <a:off x="0" y="0"/>
                <a:ext cx="812800" cy="812800"/>
              </a:xfrm>
              <a:custGeom>
                <a:avLst/>
                <a:gdLst/>
                <a:ahLst/>
                <a:cxnLst/>
                <a:rect l="l" t="t" r="r" b="b"/>
                <a:pathLst>
                  <a:path w="812800" h="812800">
                    <a:moveTo>
                      <a:pt x="127922" y="0"/>
                    </a:moveTo>
                    <a:lnTo>
                      <a:pt x="684878" y="0"/>
                    </a:lnTo>
                    <a:cubicBezTo>
                      <a:pt x="755527" y="0"/>
                      <a:pt x="812800" y="57273"/>
                      <a:pt x="812800" y="127922"/>
                    </a:cubicBezTo>
                    <a:lnTo>
                      <a:pt x="812800" y="684878"/>
                    </a:lnTo>
                    <a:cubicBezTo>
                      <a:pt x="812800" y="755527"/>
                      <a:pt x="755527" y="812800"/>
                      <a:pt x="684878" y="812800"/>
                    </a:cubicBezTo>
                    <a:lnTo>
                      <a:pt x="127922" y="812800"/>
                    </a:lnTo>
                    <a:cubicBezTo>
                      <a:pt x="57273" y="812800"/>
                      <a:pt x="0" y="755527"/>
                      <a:pt x="0" y="684878"/>
                    </a:cubicBezTo>
                    <a:lnTo>
                      <a:pt x="0" y="127922"/>
                    </a:lnTo>
                    <a:cubicBezTo>
                      <a:pt x="0" y="57273"/>
                      <a:pt x="57273" y="0"/>
                      <a:pt x="127922" y="0"/>
                    </a:cubicBezTo>
                    <a:close/>
                  </a:path>
                </a:pathLst>
              </a:custGeom>
              <a:solidFill>
                <a:srgbClr val="FFFFFF"/>
              </a:solidFill>
              <a:ln w="95250" cap="rnd">
                <a:solidFill>
                  <a:srgbClr val="D30258"/>
                </a:solidFill>
                <a:prstDash val="solid"/>
                <a:round/>
              </a:ln>
            </p:spPr>
            <p:txBody>
              <a:bodyPr/>
              <a:lstStyle/>
              <a:p>
                <a:endParaRPr lang="en-GB"/>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306"/>
                  </a:lnSpc>
                </a:pPr>
                <a:endParaRPr/>
              </a:p>
            </p:txBody>
          </p:sp>
        </p:grpSp>
        <p:sp>
          <p:nvSpPr>
            <p:cNvPr id="15" name="Freeform 15"/>
            <p:cNvSpPr/>
            <p:nvPr/>
          </p:nvSpPr>
          <p:spPr>
            <a:xfrm>
              <a:off x="889484"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6" name="Freeform 16"/>
            <p:cNvSpPr/>
            <p:nvPr/>
          </p:nvSpPr>
          <p:spPr>
            <a:xfrm>
              <a:off x="1859201"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7" name="TextBox 17"/>
            <p:cNvSpPr txBox="1"/>
            <p:nvPr/>
          </p:nvSpPr>
          <p:spPr>
            <a:xfrm>
              <a:off x="527968" y="467124"/>
              <a:ext cx="6227105" cy="704296"/>
            </a:xfrm>
            <a:prstGeom prst="rect">
              <a:avLst/>
            </a:prstGeom>
          </p:spPr>
          <p:txBody>
            <a:bodyPr lIns="0" tIns="0" rIns="0" bIns="0" rtlCol="0" anchor="t">
              <a:spAutoFit/>
            </a:bodyPr>
            <a:lstStyle/>
            <a:p>
              <a:pPr algn="l">
                <a:lnSpc>
                  <a:spcPts val="4377"/>
                </a:lnSpc>
              </a:pPr>
              <a:r>
                <a:rPr lang="en-US" sz="3126" spc="50" dirty="0">
                  <a:latin typeface="Filson Pro Bold"/>
                  <a:ea typeface="Filson Pro Bold"/>
                  <a:cs typeface="Filson Pro Bold"/>
                  <a:sym typeface="Filson Pro Bold"/>
                </a:rPr>
                <a:t>Post-18 Options</a:t>
              </a:r>
            </a:p>
          </p:txBody>
        </p:sp>
      </p:grpSp>
      <p:sp>
        <p:nvSpPr>
          <p:cNvPr id="20" name="TextBox 20"/>
          <p:cNvSpPr txBox="1"/>
          <p:nvPr/>
        </p:nvSpPr>
        <p:spPr>
          <a:xfrm>
            <a:off x="1435126" y="4599406"/>
            <a:ext cx="4279874" cy="2954655"/>
          </a:xfrm>
          <a:prstGeom prst="rect">
            <a:avLst/>
          </a:prstGeom>
        </p:spPr>
        <p:txBody>
          <a:bodyPr wrap="square" lIns="0" tIns="0" rIns="0" bIns="0" rtlCol="0" anchor="t">
            <a:spAutoFit/>
          </a:bodyPr>
          <a:lstStyle/>
          <a:p>
            <a:r>
              <a:rPr lang="en-GB" sz="2400" b="0" i="0" dirty="0">
                <a:effectLst/>
                <a:latin typeface="YAF2GzLAv1g 0"/>
              </a:rPr>
              <a:t>Courses:</a:t>
            </a:r>
            <a:endParaRPr lang="en-GB" sz="2400" dirty="0">
              <a:effectLst/>
              <a:latin typeface="YAF2GzLAv1g 0"/>
            </a:endParaRPr>
          </a:p>
          <a:p>
            <a:pPr marL="342900" indent="-342900">
              <a:buFont typeface="Arial" panose="020B0604020202020204" pitchFamily="34" charset="0"/>
              <a:buChar char="•"/>
            </a:pPr>
            <a:r>
              <a:rPr lang="en-GB" sz="2400" b="0" i="0" dirty="0">
                <a:effectLst/>
              </a:rPr>
              <a:t>A-Level English</a:t>
            </a:r>
            <a:endParaRPr lang="en-GB" sz="2400" dirty="0"/>
          </a:p>
          <a:p>
            <a:pPr marL="342900" indent="-342900">
              <a:buFont typeface="Arial" panose="020B0604020202020204" pitchFamily="34" charset="0"/>
              <a:buChar char="•"/>
            </a:pPr>
            <a:r>
              <a:rPr lang="en-GB" sz="2400" b="0" i="0" dirty="0">
                <a:effectLst/>
              </a:rPr>
              <a:t>T-Level Marketing</a:t>
            </a:r>
            <a:endParaRPr lang="en-GB" sz="2400" dirty="0"/>
          </a:p>
          <a:p>
            <a:pPr marL="342900" indent="-342900">
              <a:buFont typeface="Arial" panose="020B0604020202020204" pitchFamily="34" charset="0"/>
              <a:buChar char="•"/>
            </a:pPr>
            <a:r>
              <a:rPr lang="en-GB" sz="2400" b="0" i="0" dirty="0">
                <a:effectLst/>
              </a:rPr>
              <a:t>Level 2-3 Creative Media</a:t>
            </a:r>
          </a:p>
          <a:p>
            <a:pPr>
              <a:buFont typeface="Arial" panose="020B0604020202020204" pitchFamily="34" charset="0"/>
              <a:buChar char="•"/>
            </a:pPr>
            <a:endParaRPr lang="en-GB" sz="2400" dirty="0"/>
          </a:p>
          <a:p>
            <a:r>
              <a:rPr lang="en-GB" sz="2400" b="0" i="0" dirty="0">
                <a:effectLst/>
                <a:latin typeface="YAF2GzLAv1g 0"/>
              </a:rPr>
              <a:t>Apprenticeships:</a:t>
            </a:r>
            <a:endParaRPr lang="en-GB" sz="2400" dirty="0">
              <a:effectLst/>
              <a:latin typeface="YAF2GzLAv1g 0"/>
            </a:endParaRPr>
          </a:p>
          <a:p>
            <a:pPr marL="342900" indent="-342900">
              <a:buFont typeface="Arial" panose="020B0604020202020204" pitchFamily="34" charset="0"/>
              <a:buChar char="•"/>
            </a:pPr>
            <a:r>
              <a:rPr lang="en-GB" sz="2400" b="0" i="0" dirty="0">
                <a:effectLst/>
              </a:rPr>
              <a:t>Broadcast Production Assistant</a:t>
            </a:r>
          </a:p>
          <a:p>
            <a:pPr marL="342900" indent="-342900">
              <a:buFont typeface="Arial" panose="020B0604020202020204" pitchFamily="34" charset="0"/>
              <a:buChar char="•"/>
            </a:pPr>
            <a:r>
              <a:rPr lang="en-GB" sz="2400" b="0" i="0" dirty="0">
                <a:effectLst/>
              </a:rPr>
              <a:t>Digital Marketer</a:t>
            </a:r>
            <a:endParaRPr lang="en-GB" sz="2400" dirty="0"/>
          </a:p>
        </p:txBody>
      </p:sp>
      <p:sp>
        <p:nvSpPr>
          <p:cNvPr id="21" name="TextBox 21"/>
          <p:cNvSpPr txBox="1"/>
          <p:nvPr/>
        </p:nvSpPr>
        <p:spPr>
          <a:xfrm>
            <a:off x="1435126" y="3867751"/>
            <a:ext cx="3600322" cy="547370"/>
          </a:xfrm>
          <a:prstGeom prst="rect">
            <a:avLst/>
          </a:prstGeom>
        </p:spPr>
        <p:txBody>
          <a:bodyPr lIns="0" tIns="0" rIns="0" bIns="0" rtlCol="0" anchor="t">
            <a:spAutoFit/>
          </a:bodyPr>
          <a:lstStyle/>
          <a:p>
            <a:pPr algn="l">
              <a:lnSpc>
                <a:spcPts val="4480"/>
              </a:lnSpc>
            </a:pPr>
            <a:r>
              <a:rPr lang="en-US" sz="3200" spc="51" dirty="0">
                <a:latin typeface="Filson Pro Bold"/>
                <a:ea typeface="Filson Pro Bold"/>
                <a:cs typeface="Filson Pro Bold"/>
                <a:sym typeface="Filson Pro Bold"/>
              </a:rPr>
              <a:t>Post-16 Options</a:t>
            </a:r>
          </a:p>
        </p:txBody>
      </p:sp>
      <p:sp>
        <p:nvSpPr>
          <p:cNvPr id="26" name="TextBox 26"/>
          <p:cNvSpPr txBox="1"/>
          <p:nvPr/>
        </p:nvSpPr>
        <p:spPr>
          <a:xfrm>
            <a:off x="12624911" y="4604515"/>
            <a:ext cx="4318271" cy="3693319"/>
          </a:xfrm>
          <a:prstGeom prst="rect">
            <a:avLst/>
          </a:prstGeom>
        </p:spPr>
        <p:txBody>
          <a:bodyPr lIns="0" tIns="0" rIns="0" bIns="0" rtlCol="0" anchor="t">
            <a:spAutoFit/>
          </a:bodyPr>
          <a:lstStyle/>
          <a:p>
            <a:pPr algn="l">
              <a:lnSpc>
                <a:spcPts val="2639"/>
              </a:lnSpc>
            </a:pPr>
            <a:r>
              <a:rPr lang="en-US" sz="2400" spc="-21" dirty="0">
                <a:ea typeface="Filson Pro"/>
                <a:cs typeface="Filson Pro"/>
                <a:sym typeface="Filson Pro"/>
              </a:rPr>
              <a:t>Example of Degree Courses:</a:t>
            </a:r>
          </a:p>
          <a:p>
            <a:pPr marL="342900" indent="-342900">
              <a:buFont typeface="Arial" panose="020B0604020202020204" pitchFamily="34" charset="0"/>
              <a:buChar char="•"/>
            </a:pPr>
            <a:r>
              <a:rPr lang="en-GB" sz="2400" b="0" i="0" dirty="0">
                <a:effectLst/>
              </a:rPr>
              <a:t>BA (Hons) Journalism &amp; Creative Writing</a:t>
            </a:r>
            <a:endParaRPr lang="en-GB" sz="2400" dirty="0"/>
          </a:p>
          <a:p>
            <a:pPr marL="342900" indent="-342900">
              <a:buFont typeface="Arial" panose="020B0604020202020204" pitchFamily="34" charset="0"/>
              <a:buChar char="•"/>
            </a:pPr>
            <a:r>
              <a:rPr lang="en-GB" sz="2400" b="0" i="0" dirty="0">
                <a:effectLst/>
              </a:rPr>
              <a:t>BA (Hons) English and Creative Writing</a:t>
            </a:r>
            <a:endParaRPr lang="en-GB" sz="2400" dirty="0"/>
          </a:p>
          <a:p>
            <a:pPr marL="342900" indent="-342900">
              <a:buFont typeface="Arial" panose="020B0604020202020204" pitchFamily="34" charset="0"/>
              <a:buChar char="•"/>
            </a:pPr>
            <a:r>
              <a:rPr lang="en-GB" sz="2400" b="0" i="0" dirty="0">
                <a:effectLst/>
              </a:rPr>
              <a:t>BA (Hons) English Literature</a:t>
            </a:r>
          </a:p>
          <a:p>
            <a:pPr>
              <a:buFont typeface="Arial" panose="020B0604020202020204" pitchFamily="34" charset="0"/>
              <a:buChar char="•"/>
            </a:pPr>
            <a:endParaRPr lang="en-GB" sz="2400" dirty="0"/>
          </a:p>
          <a:p>
            <a:r>
              <a:rPr lang="en-GB" sz="2400" b="0" i="0" dirty="0">
                <a:effectLst/>
                <a:latin typeface="YAF2GzLAv1g 0"/>
              </a:rPr>
              <a:t>Apprenticeships:</a:t>
            </a:r>
            <a:endParaRPr lang="en-GB" sz="2400" dirty="0">
              <a:effectLst/>
              <a:latin typeface="YAF2GzLAv1g 0"/>
            </a:endParaRPr>
          </a:p>
          <a:p>
            <a:pPr marL="342900" indent="-342900">
              <a:buFont typeface="Arial" panose="020B0604020202020204" pitchFamily="34" charset="0"/>
              <a:buChar char="•"/>
            </a:pPr>
            <a:r>
              <a:rPr lang="en-GB" sz="2400" b="0" i="0" dirty="0">
                <a:effectLst/>
              </a:rPr>
              <a:t>Public Relations Assistant</a:t>
            </a:r>
            <a:endParaRPr lang="en-GB" sz="2400" dirty="0"/>
          </a:p>
          <a:p>
            <a:pPr marL="342900" indent="-342900">
              <a:buFont typeface="Arial" panose="020B0604020202020204" pitchFamily="34" charset="0"/>
              <a:buChar char="•"/>
            </a:pPr>
            <a:r>
              <a:rPr lang="en-GB" sz="2400" b="0" i="0" dirty="0">
                <a:effectLst/>
              </a:rPr>
              <a:t>Journalist</a:t>
            </a:r>
            <a:endParaRPr lang="en-US" sz="2199" spc="-21" dirty="0">
              <a:latin typeface="Filson Pro"/>
              <a:ea typeface="Filson Pro"/>
              <a:cs typeface="Filson Pro"/>
              <a:sym typeface="Filson Pro"/>
            </a:endParaRPr>
          </a:p>
        </p:txBody>
      </p:sp>
      <p:pic>
        <p:nvPicPr>
          <p:cNvPr id="32" name="Picture 31">
            <a:extLst>
              <a:ext uri="{FF2B5EF4-FFF2-40B4-BE49-F238E27FC236}">
                <a16:creationId xmlns:a16="http://schemas.microsoft.com/office/drawing/2014/main" id="{52B62A87-CC4C-8DBC-5ECD-F7DB2D6ECD30}"/>
              </a:ext>
            </a:extLst>
          </p:cNvPr>
          <p:cNvPicPr>
            <a:picLocks noChangeAspect="1"/>
          </p:cNvPicPr>
          <p:nvPr/>
        </p:nvPicPr>
        <p:blipFill>
          <a:blip r:embed="rId6"/>
          <a:stretch>
            <a:fillRect/>
          </a:stretch>
        </p:blipFill>
        <p:spPr>
          <a:xfrm>
            <a:off x="228600" y="9199132"/>
            <a:ext cx="3549651" cy="918945"/>
          </a:xfrm>
          <a:prstGeom prst="rect">
            <a:avLst/>
          </a:prstGeom>
        </p:spPr>
      </p:pic>
      <p:grpSp>
        <p:nvGrpSpPr>
          <p:cNvPr id="2" name="Group 13">
            <a:extLst>
              <a:ext uri="{FF2B5EF4-FFF2-40B4-BE49-F238E27FC236}">
                <a16:creationId xmlns:a16="http://schemas.microsoft.com/office/drawing/2014/main" id="{4CE1BA02-B08E-F0ED-761F-DA8B983B15E7}"/>
              </a:ext>
            </a:extLst>
          </p:cNvPr>
          <p:cNvGrpSpPr/>
          <p:nvPr/>
        </p:nvGrpSpPr>
        <p:grpSpPr>
          <a:xfrm>
            <a:off x="2222507" y="231027"/>
            <a:ext cx="13182600" cy="2436110"/>
            <a:chOff x="0" y="0"/>
            <a:chExt cx="4240202" cy="812800"/>
          </a:xfrm>
        </p:grpSpPr>
        <p:sp>
          <p:nvSpPr>
            <p:cNvPr id="6" name="Freeform 14">
              <a:extLst>
                <a:ext uri="{FF2B5EF4-FFF2-40B4-BE49-F238E27FC236}">
                  <a16:creationId xmlns:a16="http://schemas.microsoft.com/office/drawing/2014/main" id="{0C783EA1-12A2-FEAE-2A1B-D82190D895A8}"/>
                </a:ext>
              </a:extLst>
            </p:cNvPr>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D30258"/>
            </a:solidFill>
            <a:ln w="95250" cap="rnd">
              <a:solidFill>
                <a:srgbClr val="FFFFFF"/>
              </a:solidFill>
              <a:prstDash val="solid"/>
              <a:round/>
            </a:ln>
          </p:spPr>
          <p:txBody>
            <a:bodyPr/>
            <a:lstStyle/>
            <a:p>
              <a:endParaRPr lang="en-GB"/>
            </a:p>
          </p:txBody>
        </p:sp>
        <p:sp>
          <p:nvSpPr>
            <p:cNvPr id="22" name="TextBox 15">
              <a:extLst>
                <a:ext uri="{FF2B5EF4-FFF2-40B4-BE49-F238E27FC236}">
                  <a16:creationId xmlns:a16="http://schemas.microsoft.com/office/drawing/2014/main" id="{8A66660F-672D-95C7-76B9-8ED380E07828}"/>
                </a:ext>
              </a:extLst>
            </p:cNvPr>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25" name="TextBox 25"/>
          <p:cNvSpPr txBox="1"/>
          <p:nvPr/>
        </p:nvSpPr>
        <p:spPr>
          <a:xfrm>
            <a:off x="2527306" y="561100"/>
            <a:ext cx="12573000" cy="1797223"/>
          </a:xfrm>
          <a:prstGeom prst="rect">
            <a:avLst/>
          </a:prstGeom>
        </p:spPr>
        <p:txBody>
          <a:bodyPr wrap="square" lIns="0" tIns="0" rIns="0" bIns="0" rtlCol="0" anchor="t">
            <a:spAutoFit/>
          </a:bodyPr>
          <a:lstStyle/>
          <a:p>
            <a:pPr algn="ctr">
              <a:lnSpc>
                <a:spcPts val="7200"/>
              </a:lnSpc>
            </a:pPr>
            <a:r>
              <a:rPr lang="en-US" sz="5400" spc="7" dirty="0">
                <a:solidFill>
                  <a:schemeClr val="bg1"/>
                </a:solidFill>
                <a:latin typeface="Filson Pro Medium"/>
                <a:ea typeface="Filson Pro Medium"/>
                <a:cs typeface="Filson Pro Medium"/>
                <a:sym typeface="Filson Pro Medium"/>
              </a:rPr>
              <a:t>What pathways could you take to get there?</a:t>
            </a:r>
          </a:p>
        </p:txBody>
      </p:sp>
      <p:pic>
        <p:nvPicPr>
          <p:cNvPr id="23" name="Picture 22">
            <a:hlinkClick r:id="rId7"/>
            <a:extLst>
              <a:ext uri="{FF2B5EF4-FFF2-40B4-BE49-F238E27FC236}">
                <a16:creationId xmlns:a16="http://schemas.microsoft.com/office/drawing/2014/main" id="{9C606E99-F7C9-7123-59D4-A8DDB9CA332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7091936" y="9199909"/>
            <a:ext cx="923217" cy="951788"/>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
        <p:nvSpPr>
          <p:cNvPr id="7" name="Rectangle: Rounded Corners 6">
            <a:hlinkClick r:id="rId9" action="ppaction://hlinksldjump"/>
            <a:extLst>
              <a:ext uri="{FF2B5EF4-FFF2-40B4-BE49-F238E27FC236}">
                <a16:creationId xmlns:a16="http://schemas.microsoft.com/office/drawing/2014/main" id="{C01D8749-F652-89C8-8A5B-636AFE9BE39E}"/>
              </a:ext>
            </a:extLst>
          </p:cNvPr>
          <p:cNvSpPr/>
          <p:nvPr/>
        </p:nvSpPr>
        <p:spPr>
          <a:xfrm>
            <a:off x="6501399" y="9334500"/>
            <a:ext cx="4624815" cy="817974"/>
          </a:xfrm>
          <a:prstGeom prst="roundRect">
            <a:avLst/>
          </a:prstGeom>
          <a:solidFill>
            <a:srgbClr val="0070C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Click here to go to next slides showing how to use Careerpilot to research jobs</a:t>
            </a:r>
          </a:p>
        </p:txBody>
      </p:sp>
    </p:spTree>
    <p:extLst>
      <p:ext uri="{BB962C8B-B14F-4D97-AF65-F5344CB8AC3E}">
        <p14:creationId xmlns:p14="http://schemas.microsoft.com/office/powerpoint/2010/main" val="3261661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AF564E8-E3D1-15CB-2F8A-52B85DADCF6D}"/>
              </a:ext>
            </a:extLst>
          </p:cNvPr>
          <p:cNvPicPr>
            <a:picLocks noChangeAspect="1"/>
          </p:cNvPicPr>
          <p:nvPr/>
        </p:nvPicPr>
        <p:blipFill>
          <a:blip r:embed="rId3">
            <a:extLst>
              <a:ext uri="{28A0092B-C50C-407E-A947-70E740481C1C}">
                <a14:useLocalDpi xmlns:a14="http://schemas.microsoft.com/office/drawing/2010/main" val="0"/>
              </a:ext>
            </a:extLst>
          </a:blip>
          <a:srcRect t="10439" b="10439"/>
          <a:stretch/>
        </p:blipFill>
        <p:spPr>
          <a:xfrm>
            <a:off x="-16564" y="0"/>
            <a:ext cx="18287999" cy="9646627"/>
          </a:xfrm>
          <a:prstGeom prst="rect">
            <a:avLst/>
          </a:prstGeom>
        </p:spPr>
      </p:pic>
      <p:grpSp>
        <p:nvGrpSpPr>
          <p:cNvPr id="3" name="Group 3"/>
          <p:cNvGrpSpPr/>
          <p:nvPr/>
        </p:nvGrpSpPr>
        <p:grpSpPr>
          <a:xfrm>
            <a:off x="-16564"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sp>
        <p:nvSpPr>
          <p:cNvPr id="7" name="Freeform 7"/>
          <p:cNvSpPr/>
          <p:nvPr/>
        </p:nvSpPr>
        <p:spPr>
          <a:xfrm>
            <a:off x="6978433" y="9423533"/>
            <a:ext cx="3670748" cy="763710"/>
          </a:xfrm>
          <a:custGeom>
            <a:avLst/>
            <a:gdLst/>
            <a:ahLst/>
            <a:cxnLst/>
            <a:rect l="l" t="t" r="r" b="b"/>
            <a:pathLst>
              <a:path w="3670748" h="763710">
                <a:moveTo>
                  <a:pt x="0" y="0"/>
                </a:moveTo>
                <a:lnTo>
                  <a:pt x="3670748" y="0"/>
                </a:lnTo>
                <a:lnTo>
                  <a:pt x="3670748" y="763710"/>
                </a:lnTo>
                <a:lnTo>
                  <a:pt x="0" y="763710"/>
                </a:lnTo>
                <a:lnTo>
                  <a:pt x="0" y="0"/>
                </a:lnTo>
                <a:close/>
              </a:path>
            </a:pathLst>
          </a:custGeom>
          <a:blipFill>
            <a:blip r:embed="rId4"/>
            <a:stretch>
              <a:fillRect/>
            </a:stretch>
          </a:blipFill>
        </p:spPr>
        <p:txBody>
          <a:bodyPr/>
          <a:lstStyle/>
          <a:p>
            <a:endParaRPr lang="en-GB"/>
          </a:p>
        </p:txBody>
      </p:sp>
      <p:grpSp>
        <p:nvGrpSpPr>
          <p:cNvPr id="8" name="Group 8"/>
          <p:cNvGrpSpPr/>
          <p:nvPr/>
        </p:nvGrpSpPr>
        <p:grpSpPr>
          <a:xfrm>
            <a:off x="2199316" y="3647579"/>
            <a:ext cx="5834687" cy="4542554"/>
            <a:chOff x="0" y="0"/>
            <a:chExt cx="1627827" cy="1267333"/>
          </a:xfrm>
        </p:grpSpPr>
        <p:sp>
          <p:nvSpPr>
            <p:cNvPr id="9" name="Freeform 9"/>
            <p:cNvSpPr/>
            <p:nvPr/>
          </p:nvSpPr>
          <p:spPr>
            <a:xfrm>
              <a:off x="0" y="0"/>
              <a:ext cx="1627827" cy="1267333"/>
            </a:xfrm>
            <a:custGeom>
              <a:avLst/>
              <a:gdLst/>
              <a:ahLst/>
              <a:cxnLst/>
              <a:rect l="l" t="t" r="r" b="b"/>
              <a:pathLst>
                <a:path w="1627827" h="1267333">
                  <a:moveTo>
                    <a:pt x="63873" y="0"/>
                  </a:moveTo>
                  <a:lnTo>
                    <a:pt x="1563954" y="0"/>
                  </a:lnTo>
                  <a:cubicBezTo>
                    <a:pt x="1599230" y="0"/>
                    <a:pt x="1627827" y="28597"/>
                    <a:pt x="1627827" y="63873"/>
                  </a:cubicBezTo>
                  <a:lnTo>
                    <a:pt x="1627827" y="1203460"/>
                  </a:lnTo>
                  <a:cubicBezTo>
                    <a:pt x="1627827" y="1238736"/>
                    <a:pt x="1599230" y="1267333"/>
                    <a:pt x="1563954" y="1267333"/>
                  </a:cubicBezTo>
                  <a:lnTo>
                    <a:pt x="63873" y="1267333"/>
                  </a:lnTo>
                  <a:cubicBezTo>
                    <a:pt x="28597" y="1267333"/>
                    <a:pt x="0" y="1238736"/>
                    <a:pt x="0" y="1203460"/>
                  </a:cubicBezTo>
                  <a:lnTo>
                    <a:pt x="0" y="63873"/>
                  </a:lnTo>
                  <a:cubicBezTo>
                    <a:pt x="0" y="28597"/>
                    <a:pt x="28597" y="0"/>
                    <a:pt x="63873" y="0"/>
                  </a:cubicBezTo>
                  <a:close/>
                </a:path>
              </a:pathLst>
            </a:custGeom>
            <a:solidFill>
              <a:srgbClr val="FFFFFF"/>
            </a:solidFill>
            <a:ln w="85725" cap="rnd">
              <a:solidFill>
                <a:srgbClr val="00AF61"/>
              </a:solidFill>
              <a:prstDash val="solid"/>
              <a:round/>
            </a:ln>
          </p:spPr>
          <p:txBody>
            <a:bodyPr/>
            <a:lstStyle/>
            <a:p>
              <a:endParaRPr lang="en-GB"/>
            </a:p>
          </p:txBody>
        </p:sp>
        <p:sp>
          <p:nvSpPr>
            <p:cNvPr id="10" name="TextBox 10"/>
            <p:cNvSpPr txBox="1"/>
            <p:nvPr/>
          </p:nvSpPr>
          <p:spPr>
            <a:xfrm>
              <a:off x="0" y="-47625"/>
              <a:ext cx="1627827" cy="1314958"/>
            </a:xfrm>
            <a:prstGeom prst="rect">
              <a:avLst/>
            </a:prstGeom>
          </p:spPr>
          <p:txBody>
            <a:bodyPr lIns="46140" tIns="46140" rIns="46140" bIns="46140" rtlCol="0" anchor="ctr"/>
            <a:lstStyle/>
            <a:p>
              <a:pPr algn="ctr">
                <a:lnSpc>
                  <a:spcPts val="3306"/>
                </a:lnSpc>
              </a:pPr>
              <a:endParaRPr/>
            </a:p>
          </p:txBody>
        </p:sp>
      </p:grpSp>
      <p:grpSp>
        <p:nvGrpSpPr>
          <p:cNvPr id="13" name="Group 13"/>
          <p:cNvGrpSpPr/>
          <p:nvPr/>
        </p:nvGrpSpPr>
        <p:grpSpPr>
          <a:xfrm>
            <a:off x="2222507" y="231027"/>
            <a:ext cx="13182600" cy="2436110"/>
            <a:chOff x="0" y="0"/>
            <a:chExt cx="4240202" cy="812800"/>
          </a:xfrm>
        </p:grpSpPr>
        <p:sp>
          <p:nvSpPr>
            <p:cNvPr id="14" name="Freeform 14"/>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00AF61"/>
            </a:solidFill>
            <a:ln w="95250" cap="rnd">
              <a:solidFill>
                <a:srgbClr val="FFFFFF"/>
              </a:solidFill>
              <a:prstDash val="solid"/>
              <a:round/>
            </a:ln>
          </p:spPr>
          <p:txBody>
            <a:bodyPr/>
            <a:lstStyle/>
            <a:p>
              <a:endParaRPr lang="en-GB"/>
            </a:p>
          </p:txBody>
        </p:sp>
        <p:sp>
          <p:nvSpPr>
            <p:cNvPr id="15" name="TextBox 15"/>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16" name="TextBox 16"/>
          <p:cNvSpPr txBox="1"/>
          <p:nvPr/>
        </p:nvSpPr>
        <p:spPr>
          <a:xfrm>
            <a:off x="2478481" y="3977381"/>
            <a:ext cx="5276356" cy="540276"/>
          </a:xfrm>
          <a:prstGeom prst="rect">
            <a:avLst/>
          </a:prstGeom>
        </p:spPr>
        <p:txBody>
          <a:bodyPr wrap="square" lIns="0" tIns="0" rIns="0" bIns="0" rtlCol="0" anchor="t">
            <a:spAutoFit/>
          </a:bodyPr>
          <a:lstStyle/>
          <a:p>
            <a:pPr algn="l">
              <a:lnSpc>
                <a:spcPts val="4480"/>
              </a:lnSpc>
            </a:pPr>
            <a:r>
              <a:rPr lang="en-US" sz="3200" spc="51" dirty="0">
                <a:latin typeface="Filson Pro Bold"/>
                <a:ea typeface="Filson Pro Bold"/>
                <a:cs typeface="Filson Pro Bold"/>
                <a:sym typeface="Filson Pro Bold"/>
              </a:rPr>
              <a:t>Future Careers Ideas</a:t>
            </a:r>
          </a:p>
        </p:txBody>
      </p:sp>
      <p:sp>
        <p:nvSpPr>
          <p:cNvPr id="17" name="TextBox 17"/>
          <p:cNvSpPr txBox="1"/>
          <p:nvPr/>
        </p:nvSpPr>
        <p:spPr>
          <a:xfrm>
            <a:off x="2478481" y="4551798"/>
            <a:ext cx="4965183" cy="3447098"/>
          </a:xfrm>
          <a:prstGeom prst="rect">
            <a:avLst/>
          </a:prstGeom>
        </p:spPr>
        <p:txBody>
          <a:bodyPr lIns="0" tIns="0" rIns="0" bIns="0" rtlCol="0" anchor="t">
            <a:spAutoFit/>
          </a:bodyPr>
          <a:lstStyle/>
          <a:p>
            <a:pPr marL="457200" indent="-457200">
              <a:buFont typeface="Arial" panose="020B0604020202020204" pitchFamily="34" charset="0"/>
              <a:buChar char="•"/>
            </a:pPr>
            <a:r>
              <a:rPr lang="en-GB" sz="2800" b="1" dirty="0"/>
              <a:t>Arts Administrator</a:t>
            </a:r>
            <a:endParaRPr lang="en-GB" sz="2800" dirty="0"/>
          </a:p>
          <a:p>
            <a:pPr marL="457200" indent="-457200">
              <a:buFont typeface="Arial" panose="020B0604020202020204" pitchFamily="34" charset="0"/>
              <a:buChar char="•"/>
            </a:pPr>
            <a:r>
              <a:rPr lang="en-GB" sz="2800" b="1" dirty="0"/>
              <a:t>Choreographer</a:t>
            </a:r>
            <a:endParaRPr lang="en-GB" sz="2800" dirty="0"/>
          </a:p>
          <a:p>
            <a:pPr marL="457200" indent="-457200">
              <a:buFont typeface="Arial" panose="020B0604020202020204" pitchFamily="34" charset="0"/>
              <a:buChar char="•"/>
            </a:pPr>
            <a:r>
              <a:rPr lang="en-GB" sz="2800" b="1" dirty="0"/>
              <a:t>Community Arts Worker</a:t>
            </a:r>
            <a:endParaRPr lang="en-GB" sz="2800" dirty="0"/>
          </a:p>
          <a:p>
            <a:pPr marL="457200" indent="-457200">
              <a:buFont typeface="Arial" panose="020B0604020202020204" pitchFamily="34" charset="0"/>
              <a:buChar char="•"/>
            </a:pPr>
            <a:r>
              <a:rPr lang="en-GB" sz="2800" b="1" dirty="0"/>
              <a:t>Dance Teacher</a:t>
            </a:r>
            <a:endParaRPr lang="en-GB" sz="2800" dirty="0"/>
          </a:p>
          <a:p>
            <a:pPr marL="457200" indent="-457200">
              <a:buFont typeface="Arial" panose="020B0604020202020204" pitchFamily="34" charset="0"/>
              <a:buChar char="•"/>
            </a:pPr>
            <a:r>
              <a:rPr lang="en-GB" sz="2800" b="1" dirty="0"/>
              <a:t>Dancer</a:t>
            </a:r>
            <a:endParaRPr lang="en-GB" sz="2800" dirty="0"/>
          </a:p>
          <a:p>
            <a:pPr marL="457200" indent="-457200">
              <a:buFont typeface="Arial" panose="020B0604020202020204" pitchFamily="34" charset="0"/>
              <a:buChar char="•"/>
            </a:pPr>
            <a:r>
              <a:rPr lang="en-GB" sz="2800" b="1" dirty="0"/>
              <a:t>Actor</a:t>
            </a:r>
            <a:endParaRPr lang="en-GB" sz="2800" dirty="0"/>
          </a:p>
          <a:p>
            <a:pPr marL="457200" indent="-457200">
              <a:buFont typeface="Arial" panose="020B0604020202020204" pitchFamily="34" charset="0"/>
              <a:buChar char="•"/>
            </a:pPr>
            <a:r>
              <a:rPr lang="en-GB" sz="2800" b="1" dirty="0"/>
              <a:t>Drama Therapist</a:t>
            </a:r>
            <a:endParaRPr lang="en-GB" sz="2800" dirty="0"/>
          </a:p>
          <a:p>
            <a:pPr marL="457200" indent="-457200">
              <a:buFont typeface="Arial" panose="020B0604020202020204" pitchFamily="34" charset="0"/>
              <a:buChar char="•"/>
            </a:pPr>
            <a:r>
              <a:rPr lang="en-GB" sz="2800" b="1" dirty="0"/>
              <a:t>Stage Manager</a:t>
            </a:r>
            <a:endParaRPr lang="en-GB" sz="2800" dirty="0"/>
          </a:p>
        </p:txBody>
      </p:sp>
      <p:sp>
        <p:nvSpPr>
          <p:cNvPr id="18" name="TextBox 18"/>
          <p:cNvSpPr txBox="1"/>
          <p:nvPr/>
        </p:nvSpPr>
        <p:spPr>
          <a:xfrm>
            <a:off x="2374906" y="441850"/>
            <a:ext cx="12877801" cy="1999202"/>
          </a:xfrm>
          <a:prstGeom prst="rect">
            <a:avLst/>
          </a:prstGeom>
        </p:spPr>
        <p:txBody>
          <a:bodyPr wrap="square" lIns="0" tIns="0" rIns="0" bIns="0" rtlCol="0" anchor="t">
            <a:spAutoFit/>
          </a:bodyPr>
          <a:lstStyle/>
          <a:p>
            <a:pPr algn="ctr">
              <a:lnSpc>
                <a:spcPts val="8099"/>
              </a:lnSpc>
            </a:pPr>
            <a:r>
              <a:rPr lang="en-US" sz="5400" spc="8" dirty="0">
                <a:solidFill>
                  <a:schemeClr val="bg1"/>
                </a:solidFill>
                <a:latin typeface="Filson Pro Medium"/>
                <a:ea typeface="Filson Pro Medium"/>
                <a:cs typeface="Filson Pro Medium"/>
                <a:sym typeface="Filson Pro Medium"/>
              </a:rPr>
              <a:t>Where could you take your love of</a:t>
            </a:r>
            <a:br>
              <a:rPr lang="en-US" sz="5400" spc="8" dirty="0">
                <a:solidFill>
                  <a:schemeClr val="bg1"/>
                </a:solidFill>
                <a:latin typeface="Filson Pro Medium"/>
                <a:ea typeface="Filson Pro Medium"/>
                <a:cs typeface="Filson Pro Medium"/>
                <a:sym typeface="Filson Pro Medium"/>
              </a:rPr>
            </a:br>
            <a:r>
              <a:rPr lang="en-US" sz="5400" spc="8" dirty="0">
                <a:solidFill>
                  <a:schemeClr val="bg1"/>
                </a:solidFill>
                <a:latin typeface="Filson Pro Medium"/>
                <a:ea typeface="Filson Pro Medium"/>
                <a:cs typeface="Filson Pro Medium"/>
                <a:sym typeface="Filson Pro Medium"/>
              </a:rPr>
              <a:t>Drama?</a:t>
            </a:r>
          </a:p>
        </p:txBody>
      </p:sp>
      <p:pic>
        <p:nvPicPr>
          <p:cNvPr id="21" name="Picture 20">
            <a:extLst>
              <a:ext uri="{FF2B5EF4-FFF2-40B4-BE49-F238E27FC236}">
                <a16:creationId xmlns:a16="http://schemas.microsoft.com/office/drawing/2014/main" id="{84558185-22C9-D4CD-E690-7F5E68ADEB07}"/>
              </a:ext>
            </a:extLst>
          </p:cNvPr>
          <p:cNvPicPr>
            <a:picLocks noChangeAspect="1"/>
          </p:cNvPicPr>
          <p:nvPr/>
        </p:nvPicPr>
        <p:blipFill>
          <a:blip r:embed="rId5"/>
          <a:stretch>
            <a:fillRect/>
          </a:stretch>
        </p:blipFill>
        <p:spPr>
          <a:xfrm>
            <a:off x="228600" y="9199132"/>
            <a:ext cx="3549651" cy="918945"/>
          </a:xfrm>
          <a:prstGeom prst="rect">
            <a:avLst/>
          </a:prstGeom>
        </p:spPr>
      </p:pic>
      <p:pic>
        <p:nvPicPr>
          <p:cNvPr id="6" name="Picture 5">
            <a:hlinkClick r:id="rId6"/>
            <a:extLst>
              <a:ext uri="{FF2B5EF4-FFF2-40B4-BE49-F238E27FC236}">
                <a16:creationId xmlns:a16="http://schemas.microsoft.com/office/drawing/2014/main" id="{02379DB2-7008-60E0-0CEE-2DED19D9CE6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7091936" y="9204504"/>
            <a:ext cx="923217" cy="942597"/>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Tree>
    <p:extLst>
      <p:ext uri="{BB962C8B-B14F-4D97-AF65-F5344CB8AC3E}">
        <p14:creationId xmlns:p14="http://schemas.microsoft.com/office/powerpoint/2010/main" val="2961507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25B818BF-788B-B38A-E733-866BAB87AFD4}"/>
              </a:ext>
            </a:extLst>
          </p:cNvPr>
          <p:cNvPicPr>
            <a:picLocks noChangeAspect="1"/>
          </p:cNvPicPr>
          <p:nvPr/>
        </p:nvPicPr>
        <p:blipFill rotWithShape="1">
          <a:blip r:embed="rId3">
            <a:extLst>
              <a:ext uri="{28A0092B-C50C-407E-A947-70E740481C1C}">
                <a14:useLocalDpi xmlns:a14="http://schemas.microsoft.com/office/drawing/2010/main" val="0"/>
              </a:ext>
            </a:extLst>
          </a:blip>
          <a:srcRect t="5153" b="10534"/>
          <a:stretch/>
        </p:blipFill>
        <p:spPr>
          <a:xfrm>
            <a:off x="-13252" y="0"/>
            <a:ext cx="18301252" cy="10287000"/>
          </a:xfrm>
          <a:prstGeom prst="rect">
            <a:avLst/>
          </a:prstGeom>
        </p:spPr>
      </p:pic>
      <p:grpSp>
        <p:nvGrpSpPr>
          <p:cNvPr id="3" name="Group 3"/>
          <p:cNvGrpSpPr/>
          <p:nvPr/>
        </p:nvGrpSpPr>
        <p:grpSpPr>
          <a:xfrm>
            <a:off x="0"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grpSp>
        <p:nvGrpSpPr>
          <p:cNvPr id="8" name="Group 8"/>
          <p:cNvGrpSpPr/>
          <p:nvPr/>
        </p:nvGrpSpPr>
        <p:grpSpPr>
          <a:xfrm>
            <a:off x="1094241" y="3545777"/>
            <a:ext cx="5177544" cy="4988885"/>
            <a:chOff x="0" y="0"/>
            <a:chExt cx="1444490" cy="1391856"/>
          </a:xfrm>
        </p:grpSpPr>
        <p:sp>
          <p:nvSpPr>
            <p:cNvPr id="9" name="Freeform 9"/>
            <p:cNvSpPr/>
            <p:nvPr/>
          </p:nvSpPr>
          <p:spPr>
            <a:xfrm>
              <a:off x="0" y="0"/>
              <a:ext cx="1444490" cy="1391856"/>
            </a:xfrm>
            <a:custGeom>
              <a:avLst/>
              <a:gdLst/>
              <a:ahLst/>
              <a:cxnLst/>
              <a:rect l="l" t="t" r="r" b="b"/>
              <a:pathLst>
                <a:path w="1444490" h="1391856">
                  <a:moveTo>
                    <a:pt x="71980" y="0"/>
                  </a:moveTo>
                  <a:lnTo>
                    <a:pt x="1372510" y="0"/>
                  </a:lnTo>
                  <a:cubicBezTo>
                    <a:pt x="1412264" y="0"/>
                    <a:pt x="1444490" y="32227"/>
                    <a:pt x="1444490" y="71980"/>
                  </a:cubicBezTo>
                  <a:lnTo>
                    <a:pt x="1444490" y="1319875"/>
                  </a:lnTo>
                  <a:cubicBezTo>
                    <a:pt x="1444490" y="1338966"/>
                    <a:pt x="1436906" y="1357274"/>
                    <a:pt x="1423408" y="1370773"/>
                  </a:cubicBezTo>
                  <a:cubicBezTo>
                    <a:pt x="1409909" y="1384272"/>
                    <a:pt x="1391600" y="1391856"/>
                    <a:pt x="1372510" y="1391856"/>
                  </a:cubicBezTo>
                  <a:lnTo>
                    <a:pt x="71980" y="1391856"/>
                  </a:lnTo>
                  <a:cubicBezTo>
                    <a:pt x="32227" y="1391856"/>
                    <a:pt x="0" y="1359629"/>
                    <a:pt x="0" y="1319875"/>
                  </a:cubicBezTo>
                  <a:lnTo>
                    <a:pt x="0" y="71980"/>
                  </a:lnTo>
                  <a:cubicBezTo>
                    <a:pt x="0" y="32227"/>
                    <a:pt x="32227" y="0"/>
                    <a:pt x="71980" y="0"/>
                  </a:cubicBezTo>
                  <a:close/>
                </a:path>
              </a:pathLst>
            </a:custGeom>
            <a:solidFill>
              <a:srgbClr val="FFFFFF"/>
            </a:solidFill>
            <a:ln w="85725" cap="rnd">
              <a:solidFill>
                <a:srgbClr val="00AF61"/>
              </a:solidFill>
              <a:prstDash val="solid"/>
              <a:round/>
            </a:ln>
          </p:spPr>
          <p:txBody>
            <a:bodyPr/>
            <a:lstStyle/>
            <a:p>
              <a:endParaRPr lang="en-GB"/>
            </a:p>
          </p:txBody>
        </p:sp>
        <p:sp>
          <p:nvSpPr>
            <p:cNvPr id="10" name="TextBox 10"/>
            <p:cNvSpPr txBox="1"/>
            <p:nvPr/>
          </p:nvSpPr>
          <p:spPr>
            <a:xfrm>
              <a:off x="0" y="-47625"/>
              <a:ext cx="1444490" cy="1439481"/>
            </a:xfrm>
            <a:prstGeom prst="rect">
              <a:avLst/>
            </a:prstGeom>
          </p:spPr>
          <p:txBody>
            <a:bodyPr lIns="46140" tIns="46140" rIns="46140" bIns="46140" rtlCol="0" anchor="ctr"/>
            <a:lstStyle/>
            <a:p>
              <a:pPr algn="ctr">
                <a:lnSpc>
                  <a:spcPts val="3306"/>
                </a:lnSpc>
              </a:pPr>
              <a:endParaRPr/>
            </a:p>
          </p:txBody>
        </p:sp>
      </p:grpSp>
      <p:grpSp>
        <p:nvGrpSpPr>
          <p:cNvPr id="11" name="Group 11"/>
          <p:cNvGrpSpPr/>
          <p:nvPr/>
        </p:nvGrpSpPr>
        <p:grpSpPr>
          <a:xfrm>
            <a:off x="12198551" y="3545777"/>
            <a:ext cx="5251238" cy="4988886"/>
            <a:chOff x="0" y="0"/>
            <a:chExt cx="6755073" cy="6651847"/>
          </a:xfrm>
        </p:grpSpPr>
        <p:grpSp>
          <p:nvGrpSpPr>
            <p:cNvPr id="12" name="Group 12"/>
            <p:cNvGrpSpPr/>
            <p:nvPr/>
          </p:nvGrpSpPr>
          <p:grpSpPr>
            <a:xfrm>
              <a:off x="0" y="0"/>
              <a:ext cx="6651847" cy="6651847"/>
              <a:chOff x="0" y="0"/>
              <a:chExt cx="812800" cy="812800"/>
            </a:xfrm>
          </p:grpSpPr>
          <p:sp>
            <p:nvSpPr>
              <p:cNvPr id="13" name="Freeform 13"/>
              <p:cNvSpPr/>
              <p:nvPr/>
            </p:nvSpPr>
            <p:spPr>
              <a:xfrm>
                <a:off x="0" y="0"/>
                <a:ext cx="812800" cy="812800"/>
              </a:xfrm>
              <a:custGeom>
                <a:avLst/>
                <a:gdLst/>
                <a:ahLst/>
                <a:cxnLst/>
                <a:rect l="l" t="t" r="r" b="b"/>
                <a:pathLst>
                  <a:path w="812800" h="812800">
                    <a:moveTo>
                      <a:pt x="127922" y="0"/>
                    </a:moveTo>
                    <a:lnTo>
                      <a:pt x="684878" y="0"/>
                    </a:lnTo>
                    <a:cubicBezTo>
                      <a:pt x="755527" y="0"/>
                      <a:pt x="812800" y="57273"/>
                      <a:pt x="812800" y="127922"/>
                    </a:cubicBezTo>
                    <a:lnTo>
                      <a:pt x="812800" y="684878"/>
                    </a:lnTo>
                    <a:cubicBezTo>
                      <a:pt x="812800" y="755527"/>
                      <a:pt x="755527" y="812800"/>
                      <a:pt x="684878" y="812800"/>
                    </a:cubicBezTo>
                    <a:lnTo>
                      <a:pt x="127922" y="812800"/>
                    </a:lnTo>
                    <a:cubicBezTo>
                      <a:pt x="57273" y="812800"/>
                      <a:pt x="0" y="755527"/>
                      <a:pt x="0" y="684878"/>
                    </a:cubicBezTo>
                    <a:lnTo>
                      <a:pt x="0" y="127922"/>
                    </a:lnTo>
                    <a:cubicBezTo>
                      <a:pt x="0" y="57273"/>
                      <a:pt x="57273" y="0"/>
                      <a:pt x="127922" y="0"/>
                    </a:cubicBezTo>
                    <a:close/>
                  </a:path>
                </a:pathLst>
              </a:custGeom>
              <a:solidFill>
                <a:srgbClr val="FFFFFF"/>
              </a:solidFill>
              <a:ln w="95250" cap="rnd">
                <a:solidFill>
                  <a:srgbClr val="00AF61"/>
                </a:solidFill>
                <a:prstDash val="solid"/>
                <a:round/>
              </a:ln>
            </p:spPr>
            <p:txBody>
              <a:bodyPr/>
              <a:lstStyle/>
              <a:p>
                <a:endParaRPr lang="en-GB"/>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306"/>
                  </a:lnSpc>
                </a:pPr>
                <a:endParaRPr/>
              </a:p>
            </p:txBody>
          </p:sp>
        </p:grpSp>
        <p:sp>
          <p:nvSpPr>
            <p:cNvPr id="15" name="Freeform 15"/>
            <p:cNvSpPr/>
            <p:nvPr/>
          </p:nvSpPr>
          <p:spPr>
            <a:xfrm>
              <a:off x="889484"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6" name="Freeform 16"/>
            <p:cNvSpPr/>
            <p:nvPr/>
          </p:nvSpPr>
          <p:spPr>
            <a:xfrm>
              <a:off x="1859201"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7" name="TextBox 17"/>
            <p:cNvSpPr txBox="1"/>
            <p:nvPr/>
          </p:nvSpPr>
          <p:spPr>
            <a:xfrm>
              <a:off x="527968" y="467124"/>
              <a:ext cx="6227105" cy="704296"/>
            </a:xfrm>
            <a:prstGeom prst="rect">
              <a:avLst/>
            </a:prstGeom>
          </p:spPr>
          <p:txBody>
            <a:bodyPr lIns="0" tIns="0" rIns="0" bIns="0" rtlCol="0" anchor="t">
              <a:spAutoFit/>
            </a:bodyPr>
            <a:lstStyle/>
            <a:p>
              <a:pPr algn="l">
                <a:lnSpc>
                  <a:spcPts val="4377"/>
                </a:lnSpc>
              </a:pPr>
              <a:r>
                <a:rPr lang="en-US" sz="3126" spc="50" dirty="0">
                  <a:latin typeface="Filson Pro Bold"/>
                  <a:ea typeface="Filson Pro Bold"/>
                  <a:cs typeface="Filson Pro Bold"/>
                  <a:sym typeface="Filson Pro Bold"/>
                </a:rPr>
                <a:t>Post-18 Options</a:t>
              </a:r>
            </a:p>
          </p:txBody>
        </p:sp>
      </p:grpSp>
      <p:sp>
        <p:nvSpPr>
          <p:cNvPr id="20" name="TextBox 20"/>
          <p:cNvSpPr txBox="1"/>
          <p:nvPr/>
        </p:nvSpPr>
        <p:spPr>
          <a:xfrm>
            <a:off x="1435126" y="4599406"/>
            <a:ext cx="4279874" cy="3323987"/>
          </a:xfrm>
          <a:prstGeom prst="rect">
            <a:avLst/>
          </a:prstGeom>
        </p:spPr>
        <p:txBody>
          <a:bodyPr wrap="square" lIns="0" tIns="0" rIns="0" bIns="0" rtlCol="0" anchor="t">
            <a:spAutoFit/>
          </a:bodyPr>
          <a:lstStyle/>
          <a:p>
            <a:r>
              <a:rPr lang="en-GB" sz="2400" b="0" i="0" dirty="0">
                <a:effectLst/>
                <a:latin typeface="YAF2GzLAv1g 0"/>
              </a:rPr>
              <a:t>Courses:</a:t>
            </a:r>
            <a:endParaRPr lang="en-GB" sz="2400" dirty="0">
              <a:effectLst/>
              <a:latin typeface="YAF2GzLAv1g 0"/>
            </a:endParaRPr>
          </a:p>
          <a:p>
            <a:pPr marL="342900" indent="-342900">
              <a:buFont typeface="Arial" panose="020B0604020202020204" pitchFamily="34" charset="0"/>
              <a:buChar char="•"/>
            </a:pPr>
            <a:r>
              <a:rPr lang="en-GB" sz="2400" b="0" i="0" dirty="0">
                <a:effectLst/>
              </a:rPr>
              <a:t>A-Level Dance </a:t>
            </a:r>
            <a:endParaRPr lang="en-GB" sz="2400" dirty="0"/>
          </a:p>
          <a:p>
            <a:pPr marL="342900" indent="-342900">
              <a:buFont typeface="Arial" panose="020B0604020202020204" pitchFamily="34" charset="0"/>
              <a:buChar char="•"/>
            </a:pPr>
            <a:r>
              <a:rPr lang="en-GB" sz="2400" b="0" i="0" dirty="0">
                <a:effectLst/>
              </a:rPr>
              <a:t>A-Level Drama</a:t>
            </a:r>
            <a:endParaRPr lang="en-GB" sz="2400" dirty="0"/>
          </a:p>
          <a:p>
            <a:pPr marL="342900" indent="-342900">
              <a:buFont typeface="Arial" panose="020B0604020202020204" pitchFamily="34" charset="0"/>
              <a:buChar char="•"/>
            </a:pPr>
            <a:r>
              <a:rPr lang="en-GB" sz="2400" b="0" i="0" dirty="0">
                <a:effectLst/>
              </a:rPr>
              <a:t>BTEC Performing Arts</a:t>
            </a:r>
          </a:p>
          <a:p>
            <a:pPr>
              <a:buFont typeface="Arial" panose="020B0604020202020204" pitchFamily="34" charset="0"/>
              <a:buChar char="•"/>
            </a:pPr>
            <a:endParaRPr lang="en-GB" sz="2400" dirty="0"/>
          </a:p>
          <a:p>
            <a:r>
              <a:rPr lang="en-GB" sz="2400" b="0" i="0" dirty="0">
                <a:effectLst/>
                <a:latin typeface="YAF2GzLAv1g 0"/>
              </a:rPr>
              <a:t>Apprenticeships:</a:t>
            </a:r>
            <a:endParaRPr lang="en-GB" sz="2400" dirty="0">
              <a:effectLst/>
              <a:latin typeface="YAF2GzLAv1g 0"/>
            </a:endParaRPr>
          </a:p>
          <a:p>
            <a:pPr marL="342900" indent="-342900">
              <a:buFont typeface="Arial" panose="020B0604020202020204" pitchFamily="34" charset="0"/>
              <a:buChar char="•"/>
            </a:pPr>
            <a:r>
              <a:rPr lang="en-GB" sz="2400" b="0" i="0" dirty="0">
                <a:effectLst/>
              </a:rPr>
              <a:t>Community Activator Coach</a:t>
            </a:r>
            <a:endParaRPr lang="en-GB" sz="2400" dirty="0"/>
          </a:p>
          <a:p>
            <a:pPr marL="342900" indent="-342900">
              <a:buFont typeface="Arial" panose="020B0604020202020204" pitchFamily="34" charset="0"/>
              <a:buChar char="•"/>
            </a:pPr>
            <a:r>
              <a:rPr lang="en-GB" sz="2400" b="0" i="0" dirty="0">
                <a:effectLst/>
              </a:rPr>
              <a:t>Cultural Learning and Participation Officer</a:t>
            </a:r>
            <a:endParaRPr lang="en-GB" sz="2400" dirty="0"/>
          </a:p>
        </p:txBody>
      </p:sp>
      <p:sp>
        <p:nvSpPr>
          <p:cNvPr id="21" name="TextBox 21"/>
          <p:cNvSpPr txBox="1"/>
          <p:nvPr/>
        </p:nvSpPr>
        <p:spPr>
          <a:xfrm>
            <a:off x="1435126" y="3867751"/>
            <a:ext cx="3600322" cy="547370"/>
          </a:xfrm>
          <a:prstGeom prst="rect">
            <a:avLst/>
          </a:prstGeom>
        </p:spPr>
        <p:txBody>
          <a:bodyPr lIns="0" tIns="0" rIns="0" bIns="0" rtlCol="0" anchor="t">
            <a:spAutoFit/>
          </a:bodyPr>
          <a:lstStyle/>
          <a:p>
            <a:pPr algn="l">
              <a:lnSpc>
                <a:spcPts val="4480"/>
              </a:lnSpc>
            </a:pPr>
            <a:r>
              <a:rPr lang="en-US" sz="3200" spc="51" dirty="0">
                <a:latin typeface="Filson Pro Bold"/>
                <a:ea typeface="Filson Pro Bold"/>
                <a:cs typeface="Filson Pro Bold"/>
                <a:sym typeface="Filson Pro Bold"/>
              </a:rPr>
              <a:t>Post-16 Options</a:t>
            </a:r>
          </a:p>
        </p:txBody>
      </p:sp>
      <p:sp>
        <p:nvSpPr>
          <p:cNvPr id="26" name="TextBox 26"/>
          <p:cNvSpPr txBox="1"/>
          <p:nvPr/>
        </p:nvSpPr>
        <p:spPr>
          <a:xfrm>
            <a:off x="12585790" y="4599406"/>
            <a:ext cx="4568848" cy="3693319"/>
          </a:xfrm>
          <a:prstGeom prst="rect">
            <a:avLst/>
          </a:prstGeom>
        </p:spPr>
        <p:txBody>
          <a:bodyPr wrap="square" lIns="0" tIns="0" rIns="0" bIns="0" rtlCol="0" anchor="t">
            <a:spAutoFit/>
          </a:bodyPr>
          <a:lstStyle/>
          <a:p>
            <a:pPr algn="l">
              <a:lnSpc>
                <a:spcPts val="2639"/>
              </a:lnSpc>
            </a:pPr>
            <a:r>
              <a:rPr lang="en-US" sz="2400" spc="-21" dirty="0">
                <a:ea typeface="Filson Pro"/>
                <a:cs typeface="Filson Pro"/>
                <a:sym typeface="Filson Pro"/>
              </a:rPr>
              <a:t>Example of Degree Courses:</a:t>
            </a:r>
          </a:p>
          <a:p>
            <a:pPr marL="342900" indent="-342900">
              <a:buFont typeface="Arial" panose="020B0604020202020204" pitchFamily="34" charset="0"/>
              <a:buChar char="•"/>
            </a:pPr>
            <a:r>
              <a:rPr lang="en-GB" sz="2400" b="0" i="0" dirty="0">
                <a:effectLst/>
              </a:rPr>
              <a:t>BA (Hons) Theatre and Performance Studies</a:t>
            </a:r>
            <a:endParaRPr lang="en-GB" sz="2400" dirty="0"/>
          </a:p>
          <a:p>
            <a:pPr marL="342900" indent="-342900">
              <a:buFont typeface="Arial" panose="020B0604020202020204" pitchFamily="34" charset="0"/>
              <a:buChar char="•"/>
            </a:pPr>
            <a:r>
              <a:rPr lang="en-GB" sz="2400" b="0" i="0" dirty="0">
                <a:effectLst/>
              </a:rPr>
              <a:t>BA (Hons) Dance &amp; Choreography</a:t>
            </a:r>
            <a:endParaRPr lang="en-GB" sz="2400" dirty="0"/>
          </a:p>
          <a:p>
            <a:pPr marL="342900" indent="-342900">
              <a:buFont typeface="Arial" panose="020B0604020202020204" pitchFamily="34" charset="0"/>
              <a:buChar char="•"/>
            </a:pPr>
            <a:r>
              <a:rPr lang="en-GB" sz="2400" b="0" i="0" dirty="0">
                <a:effectLst/>
              </a:rPr>
              <a:t>BA (Hons) Performing Arts Education</a:t>
            </a:r>
          </a:p>
          <a:p>
            <a:pPr>
              <a:buFont typeface="Arial" panose="020B0604020202020204" pitchFamily="34" charset="0"/>
              <a:buChar char="•"/>
            </a:pPr>
            <a:endParaRPr lang="en-GB" sz="2400" dirty="0"/>
          </a:p>
          <a:p>
            <a:r>
              <a:rPr lang="en-GB" sz="2400" b="0" i="0" dirty="0">
                <a:effectLst/>
                <a:latin typeface="YAF2GzLAv1g 0"/>
              </a:rPr>
              <a:t>Apprenticeships:</a:t>
            </a:r>
            <a:endParaRPr lang="en-GB" sz="2400" dirty="0">
              <a:effectLst/>
              <a:latin typeface="YAF2GzLAv1g 0"/>
            </a:endParaRPr>
          </a:p>
          <a:p>
            <a:pPr marL="342900" indent="-342900">
              <a:buFont typeface="Arial" panose="020B0604020202020204" pitchFamily="34" charset="0"/>
              <a:buChar char="•"/>
            </a:pPr>
            <a:r>
              <a:rPr lang="en-GB" sz="2400" b="0" i="0" dirty="0">
                <a:effectLst/>
              </a:rPr>
              <a:t>Teacher</a:t>
            </a:r>
            <a:endParaRPr lang="en-GB" sz="2400" dirty="0"/>
          </a:p>
          <a:p>
            <a:pPr marL="342900" indent="-342900">
              <a:buFont typeface="Arial" panose="020B0604020202020204" pitchFamily="34" charset="0"/>
              <a:buChar char="•"/>
            </a:pPr>
            <a:r>
              <a:rPr lang="en-GB" sz="2400" b="0" i="0" dirty="0">
                <a:effectLst/>
              </a:rPr>
              <a:t>Arts Therapist </a:t>
            </a:r>
            <a:endParaRPr lang="en-GB" sz="2400" dirty="0"/>
          </a:p>
        </p:txBody>
      </p:sp>
      <p:pic>
        <p:nvPicPr>
          <p:cNvPr id="32" name="Picture 31">
            <a:extLst>
              <a:ext uri="{FF2B5EF4-FFF2-40B4-BE49-F238E27FC236}">
                <a16:creationId xmlns:a16="http://schemas.microsoft.com/office/drawing/2014/main" id="{52B62A87-CC4C-8DBC-5ECD-F7DB2D6ECD30}"/>
              </a:ext>
            </a:extLst>
          </p:cNvPr>
          <p:cNvPicPr>
            <a:picLocks noChangeAspect="1"/>
          </p:cNvPicPr>
          <p:nvPr/>
        </p:nvPicPr>
        <p:blipFill>
          <a:blip r:embed="rId6"/>
          <a:stretch>
            <a:fillRect/>
          </a:stretch>
        </p:blipFill>
        <p:spPr>
          <a:xfrm>
            <a:off x="228600" y="9199132"/>
            <a:ext cx="3549651" cy="918945"/>
          </a:xfrm>
          <a:prstGeom prst="rect">
            <a:avLst/>
          </a:prstGeom>
        </p:spPr>
      </p:pic>
      <p:grpSp>
        <p:nvGrpSpPr>
          <p:cNvPr id="2" name="Group 13">
            <a:extLst>
              <a:ext uri="{FF2B5EF4-FFF2-40B4-BE49-F238E27FC236}">
                <a16:creationId xmlns:a16="http://schemas.microsoft.com/office/drawing/2014/main" id="{4CE1BA02-B08E-F0ED-761F-DA8B983B15E7}"/>
              </a:ext>
            </a:extLst>
          </p:cNvPr>
          <p:cNvGrpSpPr/>
          <p:nvPr/>
        </p:nvGrpSpPr>
        <p:grpSpPr>
          <a:xfrm>
            <a:off x="2222507" y="231027"/>
            <a:ext cx="13182600" cy="2436110"/>
            <a:chOff x="0" y="0"/>
            <a:chExt cx="4240202" cy="812800"/>
          </a:xfrm>
        </p:grpSpPr>
        <p:sp>
          <p:nvSpPr>
            <p:cNvPr id="6" name="Freeform 14">
              <a:extLst>
                <a:ext uri="{FF2B5EF4-FFF2-40B4-BE49-F238E27FC236}">
                  <a16:creationId xmlns:a16="http://schemas.microsoft.com/office/drawing/2014/main" id="{0C783EA1-12A2-FEAE-2A1B-D82190D895A8}"/>
                </a:ext>
              </a:extLst>
            </p:cNvPr>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00AF61"/>
            </a:solidFill>
            <a:ln w="95250" cap="rnd">
              <a:solidFill>
                <a:srgbClr val="FFFFFF"/>
              </a:solidFill>
              <a:prstDash val="solid"/>
              <a:round/>
            </a:ln>
          </p:spPr>
          <p:txBody>
            <a:bodyPr/>
            <a:lstStyle/>
            <a:p>
              <a:endParaRPr lang="en-GB"/>
            </a:p>
          </p:txBody>
        </p:sp>
        <p:sp>
          <p:nvSpPr>
            <p:cNvPr id="22" name="TextBox 15">
              <a:extLst>
                <a:ext uri="{FF2B5EF4-FFF2-40B4-BE49-F238E27FC236}">
                  <a16:creationId xmlns:a16="http://schemas.microsoft.com/office/drawing/2014/main" id="{8A66660F-672D-95C7-76B9-8ED380E07828}"/>
                </a:ext>
              </a:extLst>
            </p:cNvPr>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25" name="TextBox 25"/>
          <p:cNvSpPr txBox="1"/>
          <p:nvPr/>
        </p:nvSpPr>
        <p:spPr>
          <a:xfrm>
            <a:off x="2489206" y="566384"/>
            <a:ext cx="12649200" cy="1797223"/>
          </a:xfrm>
          <a:prstGeom prst="rect">
            <a:avLst/>
          </a:prstGeom>
        </p:spPr>
        <p:txBody>
          <a:bodyPr wrap="square" lIns="0" tIns="0" rIns="0" bIns="0" rtlCol="0" anchor="t">
            <a:spAutoFit/>
          </a:bodyPr>
          <a:lstStyle/>
          <a:p>
            <a:pPr algn="ctr">
              <a:lnSpc>
                <a:spcPts val="7200"/>
              </a:lnSpc>
            </a:pPr>
            <a:r>
              <a:rPr lang="en-US" sz="5400" spc="7" dirty="0">
                <a:solidFill>
                  <a:schemeClr val="bg1"/>
                </a:solidFill>
                <a:latin typeface="Filson Pro Medium"/>
                <a:ea typeface="Filson Pro Medium"/>
                <a:cs typeface="Filson Pro Medium"/>
                <a:sym typeface="Filson Pro Medium"/>
              </a:rPr>
              <a:t>What pathways could you take to get there?</a:t>
            </a:r>
          </a:p>
        </p:txBody>
      </p:sp>
      <p:pic>
        <p:nvPicPr>
          <p:cNvPr id="23" name="Picture 22">
            <a:hlinkClick r:id="rId7"/>
            <a:extLst>
              <a:ext uri="{FF2B5EF4-FFF2-40B4-BE49-F238E27FC236}">
                <a16:creationId xmlns:a16="http://schemas.microsoft.com/office/drawing/2014/main" id="{9C606E99-F7C9-7123-59D4-A8DDB9CA332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7091936" y="9204504"/>
            <a:ext cx="923217" cy="942597"/>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
        <p:nvSpPr>
          <p:cNvPr id="7" name="Rectangle: Rounded Corners 6">
            <a:hlinkClick r:id="rId9" action="ppaction://hlinksldjump"/>
            <a:extLst>
              <a:ext uri="{FF2B5EF4-FFF2-40B4-BE49-F238E27FC236}">
                <a16:creationId xmlns:a16="http://schemas.microsoft.com/office/drawing/2014/main" id="{5165A1AC-44B7-31E6-9A1B-A8C044A09BD1}"/>
              </a:ext>
            </a:extLst>
          </p:cNvPr>
          <p:cNvSpPr/>
          <p:nvPr/>
        </p:nvSpPr>
        <p:spPr>
          <a:xfrm>
            <a:off x="6501399" y="9334500"/>
            <a:ext cx="4624815" cy="817974"/>
          </a:xfrm>
          <a:prstGeom prst="roundRect">
            <a:avLst/>
          </a:prstGeom>
          <a:solidFill>
            <a:srgbClr val="0070C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Click here to go to next slides showing how to use Careerpilot to research jobs</a:t>
            </a:r>
          </a:p>
        </p:txBody>
      </p:sp>
    </p:spTree>
    <p:extLst>
      <p:ext uri="{BB962C8B-B14F-4D97-AF65-F5344CB8AC3E}">
        <p14:creationId xmlns:p14="http://schemas.microsoft.com/office/powerpoint/2010/main" val="985393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AF564E8-E3D1-15CB-2F8A-52B85DADCF6D}"/>
              </a:ext>
            </a:extLst>
          </p:cNvPr>
          <p:cNvPicPr>
            <a:picLocks noChangeAspect="1"/>
          </p:cNvPicPr>
          <p:nvPr/>
        </p:nvPicPr>
        <p:blipFill>
          <a:blip r:embed="rId3">
            <a:extLst>
              <a:ext uri="{28A0092B-C50C-407E-A947-70E740481C1C}">
                <a14:useLocalDpi xmlns:a14="http://schemas.microsoft.com/office/drawing/2010/main" val="0"/>
              </a:ext>
            </a:extLst>
          </a:blip>
          <a:srcRect t="10457" b="10457"/>
          <a:stretch/>
        </p:blipFill>
        <p:spPr>
          <a:xfrm>
            <a:off x="-16564" y="0"/>
            <a:ext cx="18287999" cy="9646627"/>
          </a:xfrm>
          <a:prstGeom prst="rect">
            <a:avLst/>
          </a:prstGeom>
        </p:spPr>
      </p:pic>
      <p:grpSp>
        <p:nvGrpSpPr>
          <p:cNvPr id="3" name="Group 3"/>
          <p:cNvGrpSpPr/>
          <p:nvPr/>
        </p:nvGrpSpPr>
        <p:grpSpPr>
          <a:xfrm>
            <a:off x="-16564"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sp>
        <p:nvSpPr>
          <p:cNvPr id="7" name="Freeform 7"/>
          <p:cNvSpPr/>
          <p:nvPr/>
        </p:nvSpPr>
        <p:spPr>
          <a:xfrm>
            <a:off x="6978433" y="9423533"/>
            <a:ext cx="3670748" cy="763710"/>
          </a:xfrm>
          <a:custGeom>
            <a:avLst/>
            <a:gdLst/>
            <a:ahLst/>
            <a:cxnLst/>
            <a:rect l="l" t="t" r="r" b="b"/>
            <a:pathLst>
              <a:path w="3670748" h="763710">
                <a:moveTo>
                  <a:pt x="0" y="0"/>
                </a:moveTo>
                <a:lnTo>
                  <a:pt x="3670748" y="0"/>
                </a:lnTo>
                <a:lnTo>
                  <a:pt x="3670748" y="763710"/>
                </a:lnTo>
                <a:lnTo>
                  <a:pt x="0" y="763710"/>
                </a:lnTo>
                <a:lnTo>
                  <a:pt x="0" y="0"/>
                </a:lnTo>
                <a:close/>
              </a:path>
            </a:pathLst>
          </a:custGeom>
          <a:blipFill>
            <a:blip r:embed="rId4"/>
            <a:stretch>
              <a:fillRect/>
            </a:stretch>
          </a:blipFill>
        </p:spPr>
        <p:txBody>
          <a:bodyPr/>
          <a:lstStyle/>
          <a:p>
            <a:endParaRPr lang="en-GB"/>
          </a:p>
        </p:txBody>
      </p:sp>
      <p:grpSp>
        <p:nvGrpSpPr>
          <p:cNvPr id="8" name="Group 8"/>
          <p:cNvGrpSpPr/>
          <p:nvPr/>
        </p:nvGrpSpPr>
        <p:grpSpPr>
          <a:xfrm>
            <a:off x="11506200" y="3403220"/>
            <a:ext cx="5834687" cy="4542554"/>
            <a:chOff x="0" y="0"/>
            <a:chExt cx="1627827" cy="1267333"/>
          </a:xfrm>
        </p:grpSpPr>
        <p:sp>
          <p:nvSpPr>
            <p:cNvPr id="9" name="Freeform 9"/>
            <p:cNvSpPr/>
            <p:nvPr/>
          </p:nvSpPr>
          <p:spPr>
            <a:xfrm>
              <a:off x="0" y="0"/>
              <a:ext cx="1627827" cy="1267333"/>
            </a:xfrm>
            <a:custGeom>
              <a:avLst/>
              <a:gdLst/>
              <a:ahLst/>
              <a:cxnLst/>
              <a:rect l="l" t="t" r="r" b="b"/>
              <a:pathLst>
                <a:path w="1627827" h="1267333">
                  <a:moveTo>
                    <a:pt x="63873" y="0"/>
                  </a:moveTo>
                  <a:lnTo>
                    <a:pt x="1563954" y="0"/>
                  </a:lnTo>
                  <a:cubicBezTo>
                    <a:pt x="1599230" y="0"/>
                    <a:pt x="1627827" y="28597"/>
                    <a:pt x="1627827" y="63873"/>
                  </a:cubicBezTo>
                  <a:lnTo>
                    <a:pt x="1627827" y="1203460"/>
                  </a:lnTo>
                  <a:cubicBezTo>
                    <a:pt x="1627827" y="1238736"/>
                    <a:pt x="1599230" y="1267333"/>
                    <a:pt x="1563954" y="1267333"/>
                  </a:cubicBezTo>
                  <a:lnTo>
                    <a:pt x="63873" y="1267333"/>
                  </a:lnTo>
                  <a:cubicBezTo>
                    <a:pt x="28597" y="1267333"/>
                    <a:pt x="0" y="1238736"/>
                    <a:pt x="0" y="1203460"/>
                  </a:cubicBezTo>
                  <a:lnTo>
                    <a:pt x="0" y="63873"/>
                  </a:lnTo>
                  <a:cubicBezTo>
                    <a:pt x="0" y="28597"/>
                    <a:pt x="28597" y="0"/>
                    <a:pt x="63873" y="0"/>
                  </a:cubicBezTo>
                  <a:close/>
                </a:path>
              </a:pathLst>
            </a:custGeom>
            <a:solidFill>
              <a:srgbClr val="FFFFFF"/>
            </a:solidFill>
            <a:ln w="85725" cap="rnd">
              <a:solidFill>
                <a:srgbClr val="124815"/>
              </a:solidFill>
              <a:prstDash val="solid"/>
              <a:round/>
            </a:ln>
          </p:spPr>
          <p:txBody>
            <a:bodyPr/>
            <a:lstStyle/>
            <a:p>
              <a:endParaRPr lang="en-GB"/>
            </a:p>
          </p:txBody>
        </p:sp>
        <p:sp>
          <p:nvSpPr>
            <p:cNvPr id="10" name="TextBox 10"/>
            <p:cNvSpPr txBox="1"/>
            <p:nvPr/>
          </p:nvSpPr>
          <p:spPr>
            <a:xfrm>
              <a:off x="0" y="-47625"/>
              <a:ext cx="1627827" cy="1314958"/>
            </a:xfrm>
            <a:prstGeom prst="rect">
              <a:avLst/>
            </a:prstGeom>
          </p:spPr>
          <p:txBody>
            <a:bodyPr lIns="46140" tIns="46140" rIns="46140" bIns="46140" rtlCol="0" anchor="ctr"/>
            <a:lstStyle/>
            <a:p>
              <a:pPr algn="ctr">
                <a:lnSpc>
                  <a:spcPts val="3306"/>
                </a:lnSpc>
              </a:pPr>
              <a:endParaRPr/>
            </a:p>
          </p:txBody>
        </p:sp>
      </p:grpSp>
      <p:grpSp>
        <p:nvGrpSpPr>
          <p:cNvPr id="13" name="Group 13"/>
          <p:cNvGrpSpPr/>
          <p:nvPr/>
        </p:nvGrpSpPr>
        <p:grpSpPr>
          <a:xfrm>
            <a:off x="2222507" y="231027"/>
            <a:ext cx="13182600" cy="2436110"/>
            <a:chOff x="0" y="0"/>
            <a:chExt cx="4240202" cy="812800"/>
          </a:xfrm>
        </p:grpSpPr>
        <p:sp>
          <p:nvSpPr>
            <p:cNvPr id="14" name="Freeform 14"/>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124815"/>
            </a:solidFill>
            <a:ln w="95250" cap="rnd">
              <a:solidFill>
                <a:srgbClr val="FFFFFF"/>
              </a:solidFill>
              <a:prstDash val="solid"/>
              <a:round/>
            </a:ln>
          </p:spPr>
          <p:txBody>
            <a:bodyPr/>
            <a:lstStyle/>
            <a:p>
              <a:endParaRPr lang="en-GB"/>
            </a:p>
          </p:txBody>
        </p:sp>
        <p:sp>
          <p:nvSpPr>
            <p:cNvPr id="15" name="TextBox 15"/>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16" name="TextBox 16"/>
          <p:cNvSpPr txBox="1"/>
          <p:nvPr/>
        </p:nvSpPr>
        <p:spPr>
          <a:xfrm>
            <a:off x="11785365" y="3733022"/>
            <a:ext cx="5276356" cy="540276"/>
          </a:xfrm>
          <a:prstGeom prst="rect">
            <a:avLst/>
          </a:prstGeom>
        </p:spPr>
        <p:txBody>
          <a:bodyPr wrap="square" lIns="0" tIns="0" rIns="0" bIns="0" rtlCol="0" anchor="t">
            <a:spAutoFit/>
          </a:bodyPr>
          <a:lstStyle/>
          <a:p>
            <a:pPr algn="l">
              <a:lnSpc>
                <a:spcPts val="4480"/>
              </a:lnSpc>
            </a:pPr>
            <a:r>
              <a:rPr lang="en-US" sz="3200" spc="51" dirty="0">
                <a:latin typeface="Filson Pro Bold"/>
                <a:ea typeface="Filson Pro Bold"/>
                <a:cs typeface="Filson Pro Bold"/>
                <a:sym typeface="Filson Pro Bold"/>
              </a:rPr>
              <a:t>Future Careers Ideas</a:t>
            </a:r>
          </a:p>
        </p:txBody>
      </p:sp>
      <p:sp>
        <p:nvSpPr>
          <p:cNvPr id="17" name="TextBox 17"/>
          <p:cNvSpPr txBox="1"/>
          <p:nvPr/>
        </p:nvSpPr>
        <p:spPr>
          <a:xfrm>
            <a:off x="11785365" y="4307439"/>
            <a:ext cx="4965183" cy="3447098"/>
          </a:xfrm>
          <a:prstGeom prst="rect">
            <a:avLst/>
          </a:prstGeom>
        </p:spPr>
        <p:txBody>
          <a:bodyPr lIns="0" tIns="0" rIns="0" bIns="0" rtlCol="0" anchor="t">
            <a:spAutoFit/>
          </a:bodyPr>
          <a:lstStyle/>
          <a:p>
            <a:pPr marL="457200" indent="-457200">
              <a:buFont typeface="Arial" panose="020B0604020202020204" pitchFamily="34" charset="0"/>
              <a:buChar char="•"/>
            </a:pPr>
            <a:r>
              <a:rPr lang="en-GB" sz="2800" b="1" dirty="0"/>
              <a:t>Climate Scientist</a:t>
            </a:r>
            <a:endParaRPr lang="en-GB" sz="2800" dirty="0"/>
          </a:p>
          <a:p>
            <a:pPr marL="457200" indent="-457200">
              <a:buFont typeface="Arial" panose="020B0604020202020204" pitchFamily="34" charset="0"/>
              <a:buChar char="•"/>
            </a:pPr>
            <a:r>
              <a:rPr lang="en-GB" sz="2800" b="1" dirty="0"/>
              <a:t>Countryside Ranger</a:t>
            </a:r>
            <a:endParaRPr lang="en-GB" sz="2800" dirty="0"/>
          </a:p>
          <a:p>
            <a:pPr marL="457200" indent="-457200">
              <a:buFont typeface="Arial" panose="020B0604020202020204" pitchFamily="34" charset="0"/>
              <a:buChar char="•"/>
            </a:pPr>
            <a:r>
              <a:rPr lang="en-GB" sz="2800" b="1" dirty="0"/>
              <a:t>Ecologist</a:t>
            </a:r>
          </a:p>
          <a:p>
            <a:pPr marL="457200" indent="-457200">
              <a:buFont typeface="Arial" panose="020B0604020202020204" pitchFamily="34" charset="0"/>
              <a:buChar char="•"/>
            </a:pPr>
            <a:r>
              <a:rPr lang="en-GB" sz="2800" b="1" dirty="0"/>
              <a:t>Forest Officer</a:t>
            </a:r>
            <a:endParaRPr lang="en-GB" sz="2800" dirty="0"/>
          </a:p>
          <a:p>
            <a:pPr marL="457200" indent="-457200">
              <a:buFont typeface="Arial" panose="020B0604020202020204" pitchFamily="34" charset="0"/>
              <a:buChar char="•"/>
            </a:pPr>
            <a:r>
              <a:rPr lang="en-GB" sz="2800" b="1" dirty="0"/>
              <a:t>Geoscientist</a:t>
            </a:r>
            <a:endParaRPr lang="en-GB" sz="2800" dirty="0"/>
          </a:p>
          <a:p>
            <a:pPr marL="457200" indent="-457200">
              <a:buFont typeface="Arial" panose="020B0604020202020204" pitchFamily="34" charset="0"/>
              <a:buChar char="•"/>
            </a:pPr>
            <a:r>
              <a:rPr lang="en-GB" sz="2800" b="1" dirty="0"/>
              <a:t>Land Surveyor</a:t>
            </a:r>
            <a:endParaRPr lang="en-GB" sz="2800" dirty="0"/>
          </a:p>
          <a:p>
            <a:pPr marL="457200" indent="-457200">
              <a:buFont typeface="Arial" panose="020B0604020202020204" pitchFamily="34" charset="0"/>
              <a:buChar char="•"/>
            </a:pPr>
            <a:r>
              <a:rPr lang="en-GB" sz="2800" b="1" dirty="0"/>
              <a:t>Landscape Architect</a:t>
            </a:r>
            <a:endParaRPr lang="en-GB" sz="2800" dirty="0"/>
          </a:p>
          <a:p>
            <a:pPr marL="457200" indent="-457200">
              <a:buFont typeface="Arial" panose="020B0604020202020204" pitchFamily="34" charset="0"/>
              <a:buChar char="•"/>
            </a:pPr>
            <a:r>
              <a:rPr lang="en-GB" sz="2800" b="1" dirty="0"/>
              <a:t>Town Planner</a:t>
            </a:r>
            <a:endParaRPr lang="en-GB" sz="2800" dirty="0"/>
          </a:p>
        </p:txBody>
      </p:sp>
      <p:sp>
        <p:nvSpPr>
          <p:cNvPr id="18" name="TextBox 18"/>
          <p:cNvSpPr txBox="1"/>
          <p:nvPr/>
        </p:nvSpPr>
        <p:spPr>
          <a:xfrm>
            <a:off x="2374906" y="441850"/>
            <a:ext cx="12877801" cy="1999202"/>
          </a:xfrm>
          <a:prstGeom prst="rect">
            <a:avLst/>
          </a:prstGeom>
        </p:spPr>
        <p:txBody>
          <a:bodyPr wrap="square" lIns="0" tIns="0" rIns="0" bIns="0" rtlCol="0" anchor="t">
            <a:spAutoFit/>
          </a:bodyPr>
          <a:lstStyle/>
          <a:p>
            <a:pPr algn="ctr">
              <a:lnSpc>
                <a:spcPts val="8099"/>
              </a:lnSpc>
            </a:pPr>
            <a:r>
              <a:rPr lang="en-US" sz="5400" spc="8" dirty="0">
                <a:solidFill>
                  <a:schemeClr val="bg1"/>
                </a:solidFill>
                <a:latin typeface="Filson Pro Medium"/>
                <a:ea typeface="Filson Pro Medium"/>
                <a:cs typeface="Filson Pro Medium"/>
                <a:sym typeface="Filson Pro Medium"/>
              </a:rPr>
              <a:t>Where could you take your love of</a:t>
            </a:r>
            <a:br>
              <a:rPr lang="en-US" sz="5400" spc="8" dirty="0">
                <a:solidFill>
                  <a:schemeClr val="bg1"/>
                </a:solidFill>
                <a:latin typeface="Filson Pro Medium"/>
                <a:ea typeface="Filson Pro Medium"/>
                <a:cs typeface="Filson Pro Medium"/>
                <a:sym typeface="Filson Pro Medium"/>
              </a:rPr>
            </a:br>
            <a:r>
              <a:rPr lang="en-US" sz="5400" spc="8" dirty="0">
                <a:solidFill>
                  <a:schemeClr val="bg1"/>
                </a:solidFill>
                <a:latin typeface="Filson Pro Medium"/>
                <a:ea typeface="Filson Pro Medium"/>
                <a:cs typeface="Filson Pro Medium"/>
                <a:sym typeface="Filson Pro Medium"/>
              </a:rPr>
              <a:t>Geography?</a:t>
            </a:r>
          </a:p>
        </p:txBody>
      </p:sp>
      <p:pic>
        <p:nvPicPr>
          <p:cNvPr id="21" name="Picture 20">
            <a:extLst>
              <a:ext uri="{FF2B5EF4-FFF2-40B4-BE49-F238E27FC236}">
                <a16:creationId xmlns:a16="http://schemas.microsoft.com/office/drawing/2014/main" id="{84558185-22C9-D4CD-E690-7F5E68ADEB07}"/>
              </a:ext>
            </a:extLst>
          </p:cNvPr>
          <p:cNvPicPr>
            <a:picLocks noChangeAspect="1"/>
          </p:cNvPicPr>
          <p:nvPr/>
        </p:nvPicPr>
        <p:blipFill>
          <a:blip r:embed="rId5"/>
          <a:stretch>
            <a:fillRect/>
          </a:stretch>
        </p:blipFill>
        <p:spPr>
          <a:xfrm>
            <a:off x="228600" y="9199132"/>
            <a:ext cx="3549651" cy="918945"/>
          </a:xfrm>
          <a:prstGeom prst="rect">
            <a:avLst/>
          </a:prstGeom>
        </p:spPr>
      </p:pic>
      <p:pic>
        <p:nvPicPr>
          <p:cNvPr id="6" name="Picture 5">
            <a:hlinkClick r:id="rId6"/>
            <a:extLst>
              <a:ext uri="{FF2B5EF4-FFF2-40B4-BE49-F238E27FC236}">
                <a16:creationId xmlns:a16="http://schemas.microsoft.com/office/drawing/2014/main" id="{02379DB2-7008-60E0-0CEE-2DED19D9CE6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7091936" y="9204504"/>
            <a:ext cx="923216" cy="942597"/>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Tree>
    <p:extLst>
      <p:ext uri="{BB962C8B-B14F-4D97-AF65-F5344CB8AC3E}">
        <p14:creationId xmlns:p14="http://schemas.microsoft.com/office/powerpoint/2010/main" val="270339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25B818BF-788B-B38A-E733-866BAB87AFD4}"/>
              </a:ext>
            </a:extLst>
          </p:cNvPr>
          <p:cNvPicPr>
            <a:picLocks noChangeAspect="1"/>
          </p:cNvPicPr>
          <p:nvPr/>
        </p:nvPicPr>
        <p:blipFill rotWithShape="1">
          <a:blip r:embed="rId3">
            <a:extLst>
              <a:ext uri="{28A0092B-C50C-407E-A947-70E740481C1C}">
                <a14:useLocalDpi xmlns:a14="http://schemas.microsoft.com/office/drawing/2010/main" val="0"/>
              </a:ext>
            </a:extLst>
          </a:blip>
          <a:srcRect t="5226" b="11980"/>
          <a:stretch/>
        </p:blipFill>
        <p:spPr>
          <a:xfrm>
            <a:off x="-13252" y="0"/>
            <a:ext cx="18301252" cy="10118077"/>
          </a:xfrm>
          <a:prstGeom prst="rect">
            <a:avLst/>
          </a:prstGeom>
        </p:spPr>
      </p:pic>
      <p:grpSp>
        <p:nvGrpSpPr>
          <p:cNvPr id="3" name="Group 3"/>
          <p:cNvGrpSpPr/>
          <p:nvPr/>
        </p:nvGrpSpPr>
        <p:grpSpPr>
          <a:xfrm>
            <a:off x="-13252"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grpSp>
        <p:nvGrpSpPr>
          <p:cNvPr id="8" name="Group 8"/>
          <p:cNvGrpSpPr/>
          <p:nvPr/>
        </p:nvGrpSpPr>
        <p:grpSpPr>
          <a:xfrm>
            <a:off x="1094241" y="3545777"/>
            <a:ext cx="5177544" cy="4988885"/>
            <a:chOff x="0" y="0"/>
            <a:chExt cx="1444490" cy="1391856"/>
          </a:xfrm>
        </p:grpSpPr>
        <p:sp>
          <p:nvSpPr>
            <p:cNvPr id="9" name="Freeform 9"/>
            <p:cNvSpPr/>
            <p:nvPr/>
          </p:nvSpPr>
          <p:spPr>
            <a:xfrm>
              <a:off x="0" y="0"/>
              <a:ext cx="1444490" cy="1391856"/>
            </a:xfrm>
            <a:custGeom>
              <a:avLst/>
              <a:gdLst/>
              <a:ahLst/>
              <a:cxnLst/>
              <a:rect l="l" t="t" r="r" b="b"/>
              <a:pathLst>
                <a:path w="1444490" h="1391856">
                  <a:moveTo>
                    <a:pt x="71980" y="0"/>
                  </a:moveTo>
                  <a:lnTo>
                    <a:pt x="1372510" y="0"/>
                  </a:lnTo>
                  <a:cubicBezTo>
                    <a:pt x="1412264" y="0"/>
                    <a:pt x="1444490" y="32227"/>
                    <a:pt x="1444490" y="71980"/>
                  </a:cubicBezTo>
                  <a:lnTo>
                    <a:pt x="1444490" y="1319875"/>
                  </a:lnTo>
                  <a:cubicBezTo>
                    <a:pt x="1444490" y="1338966"/>
                    <a:pt x="1436906" y="1357274"/>
                    <a:pt x="1423408" y="1370773"/>
                  </a:cubicBezTo>
                  <a:cubicBezTo>
                    <a:pt x="1409909" y="1384272"/>
                    <a:pt x="1391600" y="1391856"/>
                    <a:pt x="1372510" y="1391856"/>
                  </a:cubicBezTo>
                  <a:lnTo>
                    <a:pt x="71980" y="1391856"/>
                  </a:lnTo>
                  <a:cubicBezTo>
                    <a:pt x="32227" y="1391856"/>
                    <a:pt x="0" y="1359629"/>
                    <a:pt x="0" y="1319875"/>
                  </a:cubicBezTo>
                  <a:lnTo>
                    <a:pt x="0" y="71980"/>
                  </a:lnTo>
                  <a:cubicBezTo>
                    <a:pt x="0" y="32227"/>
                    <a:pt x="32227" y="0"/>
                    <a:pt x="71980" y="0"/>
                  </a:cubicBezTo>
                  <a:close/>
                </a:path>
              </a:pathLst>
            </a:custGeom>
            <a:solidFill>
              <a:srgbClr val="FFFFFF"/>
            </a:solidFill>
            <a:ln w="85725" cap="rnd">
              <a:solidFill>
                <a:srgbClr val="124815"/>
              </a:solidFill>
              <a:prstDash val="solid"/>
              <a:round/>
            </a:ln>
          </p:spPr>
          <p:txBody>
            <a:bodyPr/>
            <a:lstStyle/>
            <a:p>
              <a:endParaRPr lang="en-GB"/>
            </a:p>
          </p:txBody>
        </p:sp>
        <p:sp>
          <p:nvSpPr>
            <p:cNvPr id="10" name="TextBox 10"/>
            <p:cNvSpPr txBox="1"/>
            <p:nvPr/>
          </p:nvSpPr>
          <p:spPr>
            <a:xfrm>
              <a:off x="0" y="-47625"/>
              <a:ext cx="1444490" cy="1439481"/>
            </a:xfrm>
            <a:prstGeom prst="rect">
              <a:avLst/>
            </a:prstGeom>
          </p:spPr>
          <p:txBody>
            <a:bodyPr lIns="46140" tIns="46140" rIns="46140" bIns="46140" rtlCol="0" anchor="ctr"/>
            <a:lstStyle/>
            <a:p>
              <a:pPr algn="ctr">
                <a:lnSpc>
                  <a:spcPts val="3306"/>
                </a:lnSpc>
              </a:pPr>
              <a:endParaRPr/>
            </a:p>
          </p:txBody>
        </p:sp>
      </p:grpSp>
      <p:grpSp>
        <p:nvGrpSpPr>
          <p:cNvPr id="11" name="Group 11"/>
          <p:cNvGrpSpPr/>
          <p:nvPr/>
        </p:nvGrpSpPr>
        <p:grpSpPr>
          <a:xfrm>
            <a:off x="12198551" y="3545777"/>
            <a:ext cx="5251238" cy="4988886"/>
            <a:chOff x="0" y="0"/>
            <a:chExt cx="6755073" cy="6651847"/>
          </a:xfrm>
        </p:grpSpPr>
        <p:grpSp>
          <p:nvGrpSpPr>
            <p:cNvPr id="12" name="Group 12"/>
            <p:cNvGrpSpPr/>
            <p:nvPr/>
          </p:nvGrpSpPr>
          <p:grpSpPr>
            <a:xfrm>
              <a:off x="0" y="0"/>
              <a:ext cx="6651847" cy="6651847"/>
              <a:chOff x="0" y="0"/>
              <a:chExt cx="812800" cy="812800"/>
            </a:xfrm>
          </p:grpSpPr>
          <p:sp>
            <p:nvSpPr>
              <p:cNvPr id="13" name="Freeform 13"/>
              <p:cNvSpPr/>
              <p:nvPr/>
            </p:nvSpPr>
            <p:spPr>
              <a:xfrm>
                <a:off x="0" y="0"/>
                <a:ext cx="812800" cy="812800"/>
              </a:xfrm>
              <a:custGeom>
                <a:avLst/>
                <a:gdLst/>
                <a:ahLst/>
                <a:cxnLst/>
                <a:rect l="l" t="t" r="r" b="b"/>
                <a:pathLst>
                  <a:path w="812800" h="812800">
                    <a:moveTo>
                      <a:pt x="127922" y="0"/>
                    </a:moveTo>
                    <a:lnTo>
                      <a:pt x="684878" y="0"/>
                    </a:lnTo>
                    <a:cubicBezTo>
                      <a:pt x="755527" y="0"/>
                      <a:pt x="812800" y="57273"/>
                      <a:pt x="812800" y="127922"/>
                    </a:cubicBezTo>
                    <a:lnTo>
                      <a:pt x="812800" y="684878"/>
                    </a:lnTo>
                    <a:cubicBezTo>
                      <a:pt x="812800" y="755527"/>
                      <a:pt x="755527" y="812800"/>
                      <a:pt x="684878" y="812800"/>
                    </a:cubicBezTo>
                    <a:lnTo>
                      <a:pt x="127922" y="812800"/>
                    </a:lnTo>
                    <a:cubicBezTo>
                      <a:pt x="57273" y="812800"/>
                      <a:pt x="0" y="755527"/>
                      <a:pt x="0" y="684878"/>
                    </a:cubicBezTo>
                    <a:lnTo>
                      <a:pt x="0" y="127922"/>
                    </a:lnTo>
                    <a:cubicBezTo>
                      <a:pt x="0" y="57273"/>
                      <a:pt x="57273" y="0"/>
                      <a:pt x="127922" y="0"/>
                    </a:cubicBezTo>
                    <a:close/>
                  </a:path>
                </a:pathLst>
              </a:custGeom>
              <a:solidFill>
                <a:srgbClr val="FFFFFF"/>
              </a:solidFill>
              <a:ln w="95250" cap="rnd">
                <a:solidFill>
                  <a:srgbClr val="124815"/>
                </a:solidFill>
                <a:prstDash val="solid"/>
                <a:round/>
              </a:ln>
            </p:spPr>
            <p:txBody>
              <a:bodyPr/>
              <a:lstStyle/>
              <a:p>
                <a:endParaRPr lang="en-GB" dirty="0"/>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306"/>
                  </a:lnSpc>
                </a:pPr>
                <a:endParaRPr/>
              </a:p>
            </p:txBody>
          </p:sp>
        </p:grpSp>
        <p:sp>
          <p:nvSpPr>
            <p:cNvPr id="15" name="Freeform 15"/>
            <p:cNvSpPr/>
            <p:nvPr/>
          </p:nvSpPr>
          <p:spPr>
            <a:xfrm>
              <a:off x="889484"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6" name="Freeform 16"/>
            <p:cNvSpPr/>
            <p:nvPr/>
          </p:nvSpPr>
          <p:spPr>
            <a:xfrm>
              <a:off x="1859201"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7" name="TextBox 17"/>
            <p:cNvSpPr txBox="1"/>
            <p:nvPr/>
          </p:nvSpPr>
          <p:spPr>
            <a:xfrm>
              <a:off x="527968" y="467124"/>
              <a:ext cx="6227105" cy="704296"/>
            </a:xfrm>
            <a:prstGeom prst="rect">
              <a:avLst/>
            </a:prstGeom>
          </p:spPr>
          <p:txBody>
            <a:bodyPr lIns="0" tIns="0" rIns="0" bIns="0" rtlCol="0" anchor="t">
              <a:spAutoFit/>
            </a:bodyPr>
            <a:lstStyle/>
            <a:p>
              <a:pPr algn="l">
                <a:lnSpc>
                  <a:spcPts val="4377"/>
                </a:lnSpc>
              </a:pPr>
              <a:r>
                <a:rPr lang="en-US" sz="3126" spc="50" dirty="0">
                  <a:latin typeface="Filson Pro Bold"/>
                  <a:ea typeface="Filson Pro Bold"/>
                  <a:cs typeface="Filson Pro Bold"/>
                  <a:sym typeface="Filson Pro Bold"/>
                </a:rPr>
                <a:t>Post-18 Options</a:t>
              </a:r>
            </a:p>
          </p:txBody>
        </p:sp>
      </p:grpSp>
      <p:sp>
        <p:nvSpPr>
          <p:cNvPr id="20" name="TextBox 20"/>
          <p:cNvSpPr txBox="1"/>
          <p:nvPr/>
        </p:nvSpPr>
        <p:spPr>
          <a:xfrm>
            <a:off x="1435126" y="4599406"/>
            <a:ext cx="4279874" cy="3323987"/>
          </a:xfrm>
          <a:prstGeom prst="rect">
            <a:avLst/>
          </a:prstGeom>
        </p:spPr>
        <p:txBody>
          <a:bodyPr wrap="square" lIns="0" tIns="0" rIns="0" bIns="0" rtlCol="0" anchor="t">
            <a:spAutoFit/>
          </a:bodyPr>
          <a:lstStyle/>
          <a:p>
            <a:r>
              <a:rPr lang="en-GB" sz="2400" b="0" i="0" dirty="0">
                <a:effectLst/>
                <a:latin typeface="YAF2GzLAv1g 0"/>
              </a:rPr>
              <a:t>Courses:</a:t>
            </a:r>
          </a:p>
          <a:p>
            <a:pPr marL="342900" indent="-342900">
              <a:buFont typeface="Arial" panose="020B0604020202020204" pitchFamily="34" charset="0"/>
              <a:buChar char="•"/>
            </a:pPr>
            <a:r>
              <a:rPr lang="en-GB" sz="2400" b="0" i="0" dirty="0">
                <a:effectLst/>
                <a:latin typeface="YAF2GzLAv1g 0"/>
              </a:rPr>
              <a:t>A-Level Geography</a:t>
            </a:r>
          </a:p>
          <a:p>
            <a:pPr marL="342900" indent="-342900">
              <a:buFont typeface="Arial" panose="020B0604020202020204" pitchFamily="34" charset="0"/>
              <a:buChar char="•"/>
            </a:pPr>
            <a:r>
              <a:rPr lang="en-GB" sz="2400" b="0" i="0" dirty="0">
                <a:effectLst/>
                <a:latin typeface="YAF2GzLAv1g 0"/>
              </a:rPr>
              <a:t>A-Level Environmental Science</a:t>
            </a:r>
          </a:p>
          <a:p>
            <a:pPr marL="342900" indent="-342900">
              <a:buFont typeface="Arial" panose="020B0604020202020204" pitchFamily="34" charset="0"/>
              <a:buChar char="•"/>
            </a:pPr>
            <a:r>
              <a:rPr lang="en-GB" sz="2400" b="0" i="0" dirty="0">
                <a:effectLst/>
                <a:latin typeface="YAF2GzLAv1g 0"/>
              </a:rPr>
              <a:t>Level 3 Countryside Management </a:t>
            </a:r>
          </a:p>
          <a:p>
            <a:endParaRPr lang="en-GB" sz="2400" dirty="0">
              <a:latin typeface="YAF2GzLAv1g 0"/>
            </a:endParaRPr>
          </a:p>
          <a:p>
            <a:r>
              <a:rPr lang="en-GB" sz="2400" b="0" i="0" dirty="0">
                <a:effectLst/>
                <a:latin typeface="YAF2GzLAv1g 0"/>
              </a:rPr>
              <a:t>Apprenticeships:</a:t>
            </a:r>
          </a:p>
          <a:p>
            <a:pPr marL="342900" indent="-342900">
              <a:buFont typeface="Arial" panose="020B0604020202020204" pitchFamily="34" charset="0"/>
              <a:buChar char="•"/>
            </a:pPr>
            <a:r>
              <a:rPr lang="en-GB" sz="2400" b="0" i="0" dirty="0">
                <a:effectLst/>
                <a:latin typeface="YAF2GzLAv1g 0"/>
              </a:rPr>
              <a:t>Water Environment Worker</a:t>
            </a:r>
          </a:p>
          <a:p>
            <a:pPr marL="342900" indent="-342900">
              <a:buFont typeface="Arial" panose="020B0604020202020204" pitchFamily="34" charset="0"/>
              <a:buChar char="•"/>
            </a:pPr>
            <a:r>
              <a:rPr lang="en-GB" sz="2400" b="0" i="0" dirty="0">
                <a:effectLst/>
                <a:latin typeface="YAF2GzLAv1g 0"/>
              </a:rPr>
              <a:t>Countryside Worker</a:t>
            </a:r>
            <a:endParaRPr lang="en-GB" sz="2400" dirty="0"/>
          </a:p>
        </p:txBody>
      </p:sp>
      <p:sp>
        <p:nvSpPr>
          <p:cNvPr id="21" name="TextBox 21"/>
          <p:cNvSpPr txBox="1"/>
          <p:nvPr/>
        </p:nvSpPr>
        <p:spPr>
          <a:xfrm>
            <a:off x="1435126" y="3867751"/>
            <a:ext cx="3600322" cy="547370"/>
          </a:xfrm>
          <a:prstGeom prst="rect">
            <a:avLst/>
          </a:prstGeom>
        </p:spPr>
        <p:txBody>
          <a:bodyPr lIns="0" tIns="0" rIns="0" bIns="0" rtlCol="0" anchor="t">
            <a:spAutoFit/>
          </a:bodyPr>
          <a:lstStyle/>
          <a:p>
            <a:pPr algn="l">
              <a:lnSpc>
                <a:spcPts val="4480"/>
              </a:lnSpc>
            </a:pPr>
            <a:r>
              <a:rPr lang="en-US" sz="3200" spc="51" dirty="0">
                <a:latin typeface="Filson Pro Bold"/>
                <a:ea typeface="Filson Pro Bold"/>
                <a:cs typeface="Filson Pro Bold"/>
                <a:sym typeface="Filson Pro Bold"/>
              </a:rPr>
              <a:t>Post-16 Options</a:t>
            </a:r>
          </a:p>
        </p:txBody>
      </p:sp>
      <p:sp>
        <p:nvSpPr>
          <p:cNvPr id="26" name="TextBox 26"/>
          <p:cNvSpPr txBox="1"/>
          <p:nvPr/>
        </p:nvSpPr>
        <p:spPr>
          <a:xfrm>
            <a:off x="12585790" y="4599406"/>
            <a:ext cx="4506146" cy="3323987"/>
          </a:xfrm>
          <a:prstGeom prst="rect">
            <a:avLst/>
          </a:prstGeom>
        </p:spPr>
        <p:txBody>
          <a:bodyPr wrap="square" lIns="0" tIns="0" rIns="0" bIns="0" rtlCol="0" anchor="t">
            <a:spAutoFit/>
          </a:bodyPr>
          <a:lstStyle/>
          <a:p>
            <a:pPr algn="l">
              <a:lnSpc>
                <a:spcPts val="2639"/>
              </a:lnSpc>
            </a:pPr>
            <a:r>
              <a:rPr lang="en-US" sz="2400" spc="-21" dirty="0">
                <a:ea typeface="Filson Pro"/>
                <a:cs typeface="Filson Pro"/>
                <a:sym typeface="Filson Pro"/>
              </a:rPr>
              <a:t>Example of Degree Courses:</a:t>
            </a:r>
          </a:p>
          <a:p>
            <a:pPr marL="342900" indent="-342900">
              <a:buFont typeface="Arial" panose="020B0604020202020204" pitchFamily="34" charset="0"/>
              <a:buChar char="•"/>
            </a:pPr>
            <a:r>
              <a:rPr lang="en-GB" sz="2400" b="0" i="0" dirty="0">
                <a:effectLst/>
                <a:latin typeface="YAF2GzLAv1g 0"/>
              </a:rPr>
              <a:t>BSc (Hons) Agriculture</a:t>
            </a:r>
          </a:p>
          <a:p>
            <a:pPr marL="342900" indent="-342900">
              <a:buFont typeface="Arial" panose="020B0604020202020204" pitchFamily="34" charset="0"/>
              <a:buChar char="•"/>
            </a:pPr>
            <a:r>
              <a:rPr lang="en-GB" sz="2400" b="0" i="0" dirty="0">
                <a:effectLst/>
                <a:latin typeface="YAF2GzLAv1g 0"/>
              </a:rPr>
              <a:t>BSc (Hons) Geography</a:t>
            </a:r>
          </a:p>
          <a:p>
            <a:pPr marL="342900" indent="-342900">
              <a:buFont typeface="Arial" panose="020B0604020202020204" pitchFamily="34" charset="0"/>
              <a:buChar char="•"/>
            </a:pPr>
            <a:r>
              <a:rPr lang="en-GB" sz="2400" b="0" i="0" dirty="0">
                <a:effectLst/>
                <a:latin typeface="YAF2GzLAv1g 0"/>
              </a:rPr>
              <a:t>BSc (Hons) Geography with Ocean Science</a:t>
            </a:r>
          </a:p>
          <a:p>
            <a:endParaRPr lang="en-GB" sz="2400" dirty="0">
              <a:latin typeface="YAF2GzLAv1g 0"/>
            </a:endParaRPr>
          </a:p>
          <a:p>
            <a:r>
              <a:rPr lang="en-GB" sz="2400" b="0" i="0" dirty="0">
                <a:effectLst/>
                <a:latin typeface="YAF2GzLAv1g 0"/>
              </a:rPr>
              <a:t>Apprenticeships:</a:t>
            </a:r>
          </a:p>
          <a:p>
            <a:pPr marL="342900" indent="-342900">
              <a:buFont typeface="Arial" panose="020B0604020202020204" pitchFamily="34" charset="0"/>
              <a:buChar char="•"/>
            </a:pPr>
            <a:r>
              <a:rPr lang="en-GB" sz="2400" b="0" i="0" dirty="0">
                <a:effectLst/>
                <a:latin typeface="YAF2GzLAv1g 0"/>
              </a:rPr>
              <a:t>Environmental Practitioner</a:t>
            </a:r>
          </a:p>
          <a:p>
            <a:pPr marL="342900" indent="-342900">
              <a:buFont typeface="Arial" panose="020B0604020202020204" pitchFamily="34" charset="0"/>
              <a:buChar char="•"/>
            </a:pPr>
            <a:r>
              <a:rPr lang="en-GB" sz="2400" b="0" i="0" dirty="0">
                <a:effectLst/>
                <a:latin typeface="YAF2GzLAv1g 0"/>
              </a:rPr>
              <a:t>Professional Forester</a:t>
            </a:r>
            <a:endParaRPr lang="en-GB" sz="2400" dirty="0"/>
          </a:p>
        </p:txBody>
      </p:sp>
      <p:pic>
        <p:nvPicPr>
          <p:cNvPr id="32" name="Picture 31">
            <a:extLst>
              <a:ext uri="{FF2B5EF4-FFF2-40B4-BE49-F238E27FC236}">
                <a16:creationId xmlns:a16="http://schemas.microsoft.com/office/drawing/2014/main" id="{52B62A87-CC4C-8DBC-5ECD-F7DB2D6ECD30}"/>
              </a:ext>
            </a:extLst>
          </p:cNvPr>
          <p:cNvPicPr>
            <a:picLocks noChangeAspect="1"/>
          </p:cNvPicPr>
          <p:nvPr/>
        </p:nvPicPr>
        <p:blipFill>
          <a:blip r:embed="rId6"/>
          <a:stretch>
            <a:fillRect/>
          </a:stretch>
        </p:blipFill>
        <p:spPr>
          <a:xfrm>
            <a:off x="228600" y="9199132"/>
            <a:ext cx="3549651" cy="918945"/>
          </a:xfrm>
          <a:prstGeom prst="rect">
            <a:avLst/>
          </a:prstGeom>
        </p:spPr>
      </p:pic>
      <p:grpSp>
        <p:nvGrpSpPr>
          <p:cNvPr id="2" name="Group 13">
            <a:extLst>
              <a:ext uri="{FF2B5EF4-FFF2-40B4-BE49-F238E27FC236}">
                <a16:creationId xmlns:a16="http://schemas.microsoft.com/office/drawing/2014/main" id="{4CE1BA02-B08E-F0ED-761F-DA8B983B15E7}"/>
              </a:ext>
            </a:extLst>
          </p:cNvPr>
          <p:cNvGrpSpPr/>
          <p:nvPr/>
        </p:nvGrpSpPr>
        <p:grpSpPr>
          <a:xfrm>
            <a:off x="2222507" y="231027"/>
            <a:ext cx="13182600" cy="2436110"/>
            <a:chOff x="0" y="0"/>
            <a:chExt cx="4240202" cy="812800"/>
          </a:xfrm>
        </p:grpSpPr>
        <p:sp>
          <p:nvSpPr>
            <p:cNvPr id="6" name="Freeform 14">
              <a:extLst>
                <a:ext uri="{FF2B5EF4-FFF2-40B4-BE49-F238E27FC236}">
                  <a16:creationId xmlns:a16="http://schemas.microsoft.com/office/drawing/2014/main" id="{0C783EA1-12A2-FEAE-2A1B-D82190D895A8}"/>
                </a:ext>
              </a:extLst>
            </p:cNvPr>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124815"/>
            </a:solidFill>
            <a:ln w="95250" cap="rnd">
              <a:solidFill>
                <a:srgbClr val="FFFFFF"/>
              </a:solidFill>
              <a:prstDash val="solid"/>
              <a:round/>
            </a:ln>
          </p:spPr>
          <p:txBody>
            <a:bodyPr/>
            <a:lstStyle/>
            <a:p>
              <a:endParaRPr lang="en-GB"/>
            </a:p>
          </p:txBody>
        </p:sp>
        <p:sp>
          <p:nvSpPr>
            <p:cNvPr id="22" name="TextBox 15">
              <a:extLst>
                <a:ext uri="{FF2B5EF4-FFF2-40B4-BE49-F238E27FC236}">
                  <a16:creationId xmlns:a16="http://schemas.microsoft.com/office/drawing/2014/main" id="{8A66660F-672D-95C7-76B9-8ED380E07828}"/>
                </a:ext>
              </a:extLst>
            </p:cNvPr>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25" name="TextBox 25"/>
          <p:cNvSpPr txBox="1"/>
          <p:nvPr/>
        </p:nvSpPr>
        <p:spPr>
          <a:xfrm>
            <a:off x="2489206" y="611944"/>
            <a:ext cx="12649200" cy="1797223"/>
          </a:xfrm>
          <a:prstGeom prst="rect">
            <a:avLst/>
          </a:prstGeom>
        </p:spPr>
        <p:txBody>
          <a:bodyPr wrap="square" lIns="0" tIns="0" rIns="0" bIns="0" rtlCol="0" anchor="t">
            <a:spAutoFit/>
          </a:bodyPr>
          <a:lstStyle/>
          <a:p>
            <a:pPr algn="ctr">
              <a:lnSpc>
                <a:spcPts val="7200"/>
              </a:lnSpc>
            </a:pPr>
            <a:r>
              <a:rPr lang="en-US" sz="5400" spc="7" dirty="0">
                <a:solidFill>
                  <a:schemeClr val="bg1"/>
                </a:solidFill>
                <a:latin typeface="Filson Pro Medium"/>
                <a:ea typeface="Filson Pro Medium"/>
                <a:cs typeface="Filson Pro Medium"/>
                <a:sym typeface="Filson Pro Medium"/>
              </a:rPr>
              <a:t>What pathways could you take to get there?</a:t>
            </a:r>
          </a:p>
        </p:txBody>
      </p:sp>
      <p:pic>
        <p:nvPicPr>
          <p:cNvPr id="23" name="Picture 22">
            <a:hlinkClick r:id="rId7"/>
            <a:extLst>
              <a:ext uri="{FF2B5EF4-FFF2-40B4-BE49-F238E27FC236}">
                <a16:creationId xmlns:a16="http://schemas.microsoft.com/office/drawing/2014/main" id="{9C606E99-F7C9-7123-59D4-A8DDB9CA332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7086673" y="9204504"/>
            <a:ext cx="928479" cy="947970"/>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
        <p:nvSpPr>
          <p:cNvPr id="7" name="Rectangle: Rounded Corners 6">
            <a:hlinkClick r:id="rId9" action="ppaction://hlinksldjump"/>
            <a:extLst>
              <a:ext uri="{FF2B5EF4-FFF2-40B4-BE49-F238E27FC236}">
                <a16:creationId xmlns:a16="http://schemas.microsoft.com/office/drawing/2014/main" id="{F90E1B05-ACB4-5714-E510-564CAF54B1A7}"/>
              </a:ext>
            </a:extLst>
          </p:cNvPr>
          <p:cNvSpPr/>
          <p:nvPr/>
        </p:nvSpPr>
        <p:spPr>
          <a:xfrm>
            <a:off x="6501399" y="9334500"/>
            <a:ext cx="4624815" cy="817974"/>
          </a:xfrm>
          <a:prstGeom prst="roundRect">
            <a:avLst/>
          </a:prstGeom>
          <a:solidFill>
            <a:srgbClr val="0070C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Click here to go to next slides showing how to use Careerpilot to research jobs</a:t>
            </a:r>
          </a:p>
        </p:txBody>
      </p:sp>
    </p:spTree>
    <p:extLst>
      <p:ext uri="{BB962C8B-B14F-4D97-AF65-F5344CB8AC3E}">
        <p14:creationId xmlns:p14="http://schemas.microsoft.com/office/powerpoint/2010/main" val="3311261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AF564E8-E3D1-15CB-2F8A-52B85DADCF6D}"/>
              </a:ext>
            </a:extLst>
          </p:cNvPr>
          <p:cNvPicPr>
            <a:picLocks noChangeAspect="1"/>
          </p:cNvPicPr>
          <p:nvPr/>
        </p:nvPicPr>
        <p:blipFill>
          <a:blip r:embed="rId3">
            <a:extLst>
              <a:ext uri="{28A0092B-C50C-407E-A947-70E740481C1C}">
                <a14:useLocalDpi xmlns:a14="http://schemas.microsoft.com/office/drawing/2010/main" val="0"/>
              </a:ext>
            </a:extLst>
          </a:blip>
          <a:srcRect t="15289" b="15289"/>
          <a:stretch/>
        </p:blipFill>
        <p:spPr>
          <a:xfrm>
            <a:off x="-16564" y="0"/>
            <a:ext cx="18287999" cy="9646627"/>
          </a:xfrm>
          <a:prstGeom prst="rect">
            <a:avLst/>
          </a:prstGeom>
        </p:spPr>
      </p:pic>
      <p:grpSp>
        <p:nvGrpSpPr>
          <p:cNvPr id="3" name="Group 3"/>
          <p:cNvGrpSpPr/>
          <p:nvPr/>
        </p:nvGrpSpPr>
        <p:grpSpPr>
          <a:xfrm>
            <a:off x="-16564"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sp>
        <p:nvSpPr>
          <p:cNvPr id="7" name="Freeform 7"/>
          <p:cNvSpPr/>
          <p:nvPr/>
        </p:nvSpPr>
        <p:spPr>
          <a:xfrm>
            <a:off x="6978433" y="9423533"/>
            <a:ext cx="3670748" cy="763710"/>
          </a:xfrm>
          <a:custGeom>
            <a:avLst/>
            <a:gdLst/>
            <a:ahLst/>
            <a:cxnLst/>
            <a:rect l="l" t="t" r="r" b="b"/>
            <a:pathLst>
              <a:path w="3670748" h="763710">
                <a:moveTo>
                  <a:pt x="0" y="0"/>
                </a:moveTo>
                <a:lnTo>
                  <a:pt x="3670748" y="0"/>
                </a:lnTo>
                <a:lnTo>
                  <a:pt x="3670748" y="763710"/>
                </a:lnTo>
                <a:lnTo>
                  <a:pt x="0" y="763710"/>
                </a:lnTo>
                <a:lnTo>
                  <a:pt x="0" y="0"/>
                </a:lnTo>
                <a:close/>
              </a:path>
            </a:pathLst>
          </a:custGeom>
          <a:blipFill>
            <a:blip r:embed="rId4"/>
            <a:stretch>
              <a:fillRect/>
            </a:stretch>
          </a:blipFill>
        </p:spPr>
        <p:txBody>
          <a:bodyPr/>
          <a:lstStyle/>
          <a:p>
            <a:endParaRPr lang="en-GB"/>
          </a:p>
        </p:txBody>
      </p:sp>
      <p:grpSp>
        <p:nvGrpSpPr>
          <p:cNvPr id="8" name="Group 8"/>
          <p:cNvGrpSpPr/>
          <p:nvPr/>
        </p:nvGrpSpPr>
        <p:grpSpPr>
          <a:xfrm>
            <a:off x="11506200" y="3403220"/>
            <a:ext cx="5834687" cy="4542554"/>
            <a:chOff x="0" y="0"/>
            <a:chExt cx="1627827" cy="1267333"/>
          </a:xfrm>
        </p:grpSpPr>
        <p:sp>
          <p:nvSpPr>
            <p:cNvPr id="9" name="Freeform 9"/>
            <p:cNvSpPr/>
            <p:nvPr/>
          </p:nvSpPr>
          <p:spPr>
            <a:xfrm>
              <a:off x="0" y="0"/>
              <a:ext cx="1627827" cy="1267333"/>
            </a:xfrm>
            <a:custGeom>
              <a:avLst/>
              <a:gdLst/>
              <a:ahLst/>
              <a:cxnLst/>
              <a:rect l="l" t="t" r="r" b="b"/>
              <a:pathLst>
                <a:path w="1627827" h="1267333">
                  <a:moveTo>
                    <a:pt x="63873" y="0"/>
                  </a:moveTo>
                  <a:lnTo>
                    <a:pt x="1563954" y="0"/>
                  </a:lnTo>
                  <a:cubicBezTo>
                    <a:pt x="1599230" y="0"/>
                    <a:pt x="1627827" y="28597"/>
                    <a:pt x="1627827" y="63873"/>
                  </a:cubicBezTo>
                  <a:lnTo>
                    <a:pt x="1627827" y="1203460"/>
                  </a:lnTo>
                  <a:cubicBezTo>
                    <a:pt x="1627827" y="1238736"/>
                    <a:pt x="1599230" y="1267333"/>
                    <a:pt x="1563954" y="1267333"/>
                  </a:cubicBezTo>
                  <a:lnTo>
                    <a:pt x="63873" y="1267333"/>
                  </a:lnTo>
                  <a:cubicBezTo>
                    <a:pt x="28597" y="1267333"/>
                    <a:pt x="0" y="1238736"/>
                    <a:pt x="0" y="1203460"/>
                  </a:cubicBezTo>
                  <a:lnTo>
                    <a:pt x="0" y="63873"/>
                  </a:lnTo>
                  <a:cubicBezTo>
                    <a:pt x="0" y="28597"/>
                    <a:pt x="28597" y="0"/>
                    <a:pt x="63873" y="0"/>
                  </a:cubicBezTo>
                  <a:close/>
                </a:path>
              </a:pathLst>
            </a:custGeom>
            <a:solidFill>
              <a:srgbClr val="FFFFFF"/>
            </a:solidFill>
            <a:ln w="85725" cap="rnd">
              <a:solidFill>
                <a:srgbClr val="0072BA"/>
              </a:solidFill>
              <a:prstDash val="solid"/>
              <a:round/>
            </a:ln>
          </p:spPr>
          <p:txBody>
            <a:bodyPr/>
            <a:lstStyle/>
            <a:p>
              <a:endParaRPr lang="en-GB"/>
            </a:p>
          </p:txBody>
        </p:sp>
        <p:sp>
          <p:nvSpPr>
            <p:cNvPr id="10" name="TextBox 10"/>
            <p:cNvSpPr txBox="1"/>
            <p:nvPr/>
          </p:nvSpPr>
          <p:spPr>
            <a:xfrm>
              <a:off x="0" y="-47625"/>
              <a:ext cx="1627827" cy="1314958"/>
            </a:xfrm>
            <a:prstGeom prst="rect">
              <a:avLst/>
            </a:prstGeom>
          </p:spPr>
          <p:txBody>
            <a:bodyPr lIns="46140" tIns="46140" rIns="46140" bIns="46140" rtlCol="0" anchor="ctr"/>
            <a:lstStyle/>
            <a:p>
              <a:pPr algn="ctr">
                <a:lnSpc>
                  <a:spcPts val="3306"/>
                </a:lnSpc>
              </a:pPr>
              <a:endParaRPr/>
            </a:p>
          </p:txBody>
        </p:sp>
      </p:grpSp>
      <p:grpSp>
        <p:nvGrpSpPr>
          <p:cNvPr id="13" name="Group 13"/>
          <p:cNvGrpSpPr/>
          <p:nvPr/>
        </p:nvGrpSpPr>
        <p:grpSpPr>
          <a:xfrm>
            <a:off x="2222507" y="231027"/>
            <a:ext cx="13182600" cy="2436110"/>
            <a:chOff x="0" y="0"/>
            <a:chExt cx="4240202" cy="812800"/>
          </a:xfrm>
        </p:grpSpPr>
        <p:sp>
          <p:nvSpPr>
            <p:cNvPr id="14" name="Freeform 14"/>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0072BA"/>
            </a:solidFill>
            <a:ln w="95250" cap="rnd">
              <a:solidFill>
                <a:srgbClr val="FFFFFF"/>
              </a:solidFill>
              <a:prstDash val="solid"/>
              <a:round/>
            </a:ln>
          </p:spPr>
          <p:txBody>
            <a:bodyPr/>
            <a:lstStyle/>
            <a:p>
              <a:endParaRPr lang="en-GB"/>
            </a:p>
          </p:txBody>
        </p:sp>
        <p:sp>
          <p:nvSpPr>
            <p:cNvPr id="15" name="TextBox 15"/>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16" name="TextBox 16"/>
          <p:cNvSpPr txBox="1"/>
          <p:nvPr/>
        </p:nvSpPr>
        <p:spPr>
          <a:xfrm>
            <a:off x="11785365" y="3733022"/>
            <a:ext cx="5276356" cy="540276"/>
          </a:xfrm>
          <a:prstGeom prst="rect">
            <a:avLst/>
          </a:prstGeom>
        </p:spPr>
        <p:txBody>
          <a:bodyPr wrap="square" lIns="0" tIns="0" rIns="0" bIns="0" rtlCol="0" anchor="t">
            <a:spAutoFit/>
          </a:bodyPr>
          <a:lstStyle/>
          <a:p>
            <a:pPr algn="l">
              <a:lnSpc>
                <a:spcPts val="4480"/>
              </a:lnSpc>
            </a:pPr>
            <a:r>
              <a:rPr lang="en-US" sz="3200" spc="51" dirty="0">
                <a:latin typeface="Filson Pro Bold"/>
                <a:ea typeface="Filson Pro Bold"/>
                <a:cs typeface="Filson Pro Bold"/>
                <a:sym typeface="Filson Pro Bold"/>
              </a:rPr>
              <a:t>Future Careers Ideas</a:t>
            </a:r>
          </a:p>
        </p:txBody>
      </p:sp>
      <p:sp>
        <p:nvSpPr>
          <p:cNvPr id="17" name="TextBox 17"/>
          <p:cNvSpPr txBox="1"/>
          <p:nvPr/>
        </p:nvSpPr>
        <p:spPr>
          <a:xfrm>
            <a:off x="11785365" y="4307439"/>
            <a:ext cx="4965183" cy="3447098"/>
          </a:xfrm>
          <a:prstGeom prst="rect">
            <a:avLst/>
          </a:prstGeom>
        </p:spPr>
        <p:txBody>
          <a:bodyPr lIns="0" tIns="0" rIns="0" bIns="0" rtlCol="0" anchor="t">
            <a:spAutoFit/>
          </a:bodyPr>
          <a:lstStyle/>
          <a:p>
            <a:pPr marL="285750" indent="-285750">
              <a:buFont typeface="Arial" panose="020B0604020202020204" pitchFamily="34" charset="0"/>
              <a:buChar char="•"/>
            </a:pPr>
            <a:r>
              <a:rPr lang="en-GB" sz="2800" b="1" dirty="0"/>
              <a:t>Antique Dealer</a:t>
            </a:r>
            <a:endParaRPr lang="en-GB" sz="2800" dirty="0"/>
          </a:p>
          <a:p>
            <a:pPr marL="285750" indent="-285750">
              <a:buFont typeface="Arial" panose="020B0604020202020204" pitchFamily="34" charset="0"/>
              <a:buChar char="•"/>
            </a:pPr>
            <a:r>
              <a:rPr lang="en-GB" sz="2800" b="1" dirty="0"/>
              <a:t>Archivist</a:t>
            </a:r>
            <a:endParaRPr lang="en-GB" sz="2800" dirty="0"/>
          </a:p>
          <a:p>
            <a:pPr marL="285750" indent="-285750">
              <a:buFont typeface="Arial" panose="020B0604020202020204" pitchFamily="34" charset="0"/>
              <a:buChar char="•"/>
            </a:pPr>
            <a:r>
              <a:rPr lang="en-GB" sz="2800" b="1" dirty="0"/>
              <a:t>Archaeologist</a:t>
            </a:r>
            <a:endParaRPr lang="en-GB" sz="2800" dirty="0"/>
          </a:p>
          <a:p>
            <a:pPr marL="285750" indent="-285750">
              <a:buFont typeface="Arial" panose="020B0604020202020204" pitchFamily="34" charset="0"/>
              <a:buChar char="•"/>
            </a:pPr>
            <a:r>
              <a:rPr lang="en-GB" sz="2800" b="1" dirty="0"/>
              <a:t>Art Gallery Curator</a:t>
            </a:r>
            <a:endParaRPr lang="en-GB" sz="2800" dirty="0"/>
          </a:p>
          <a:p>
            <a:pPr marL="285750" indent="-285750">
              <a:buFont typeface="Arial" panose="020B0604020202020204" pitchFamily="34" charset="0"/>
              <a:buChar char="•"/>
            </a:pPr>
            <a:r>
              <a:rPr lang="en-GB" sz="2800" b="1" dirty="0"/>
              <a:t>Conservator</a:t>
            </a:r>
            <a:endParaRPr lang="en-GB" sz="2800" dirty="0"/>
          </a:p>
          <a:p>
            <a:pPr marL="285750" indent="-285750">
              <a:buFont typeface="Arial" panose="020B0604020202020204" pitchFamily="34" charset="0"/>
              <a:buChar char="•"/>
            </a:pPr>
            <a:r>
              <a:rPr lang="en-GB" sz="2800" b="1" dirty="0"/>
              <a:t>Heritage Officer</a:t>
            </a:r>
            <a:endParaRPr lang="en-GB" sz="2800" dirty="0"/>
          </a:p>
          <a:p>
            <a:pPr marL="285750" indent="-285750">
              <a:buFont typeface="Arial" panose="020B0604020202020204" pitchFamily="34" charset="0"/>
              <a:buChar char="•"/>
            </a:pPr>
            <a:r>
              <a:rPr lang="en-GB" sz="2800" b="1" dirty="0"/>
              <a:t>Museum Curator</a:t>
            </a:r>
            <a:endParaRPr lang="en-GB" sz="2800" dirty="0"/>
          </a:p>
          <a:p>
            <a:pPr marL="285750" indent="-285750">
              <a:buFont typeface="Arial" panose="020B0604020202020204" pitchFamily="34" charset="0"/>
              <a:buChar char="•"/>
            </a:pPr>
            <a:r>
              <a:rPr lang="en-GB" sz="2800" b="1" dirty="0"/>
              <a:t>Tourist Guide</a:t>
            </a:r>
            <a:endParaRPr lang="en-GB" sz="2800" dirty="0"/>
          </a:p>
        </p:txBody>
      </p:sp>
      <p:sp>
        <p:nvSpPr>
          <p:cNvPr id="18" name="TextBox 18"/>
          <p:cNvSpPr txBox="1"/>
          <p:nvPr/>
        </p:nvSpPr>
        <p:spPr>
          <a:xfrm>
            <a:off x="2374906" y="441850"/>
            <a:ext cx="12877801" cy="1999202"/>
          </a:xfrm>
          <a:prstGeom prst="rect">
            <a:avLst/>
          </a:prstGeom>
        </p:spPr>
        <p:txBody>
          <a:bodyPr wrap="square" lIns="0" tIns="0" rIns="0" bIns="0" rtlCol="0" anchor="t">
            <a:spAutoFit/>
          </a:bodyPr>
          <a:lstStyle/>
          <a:p>
            <a:pPr algn="ctr">
              <a:lnSpc>
                <a:spcPts val="8099"/>
              </a:lnSpc>
            </a:pPr>
            <a:r>
              <a:rPr lang="en-US" sz="5400" spc="8" dirty="0">
                <a:solidFill>
                  <a:schemeClr val="bg1"/>
                </a:solidFill>
                <a:latin typeface="Filson Pro Medium"/>
                <a:ea typeface="Filson Pro Medium"/>
                <a:cs typeface="Filson Pro Medium"/>
                <a:sym typeface="Filson Pro Medium"/>
              </a:rPr>
              <a:t>Where could you take your love of</a:t>
            </a:r>
            <a:br>
              <a:rPr lang="en-US" sz="5400" spc="8" dirty="0">
                <a:solidFill>
                  <a:schemeClr val="bg1"/>
                </a:solidFill>
                <a:latin typeface="Filson Pro Medium"/>
                <a:ea typeface="Filson Pro Medium"/>
                <a:cs typeface="Filson Pro Medium"/>
                <a:sym typeface="Filson Pro Medium"/>
              </a:rPr>
            </a:br>
            <a:r>
              <a:rPr lang="en-US" sz="5400" spc="8" dirty="0">
                <a:solidFill>
                  <a:schemeClr val="bg1"/>
                </a:solidFill>
                <a:latin typeface="Filson Pro Medium"/>
                <a:ea typeface="Filson Pro Medium"/>
                <a:cs typeface="Filson Pro Medium"/>
                <a:sym typeface="Filson Pro Medium"/>
              </a:rPr>
              <a:t>History?</a:t>
            </a:r>
          </a:p>
        </p:txBody>
      </p:sp>
      <p:pic>
        <p:nvPicPr>
          <p:cNvPr id="21" name="Picture 20">
            <a:extLst>
              <a:ext uri="{FF2B5EF4-FFF2-40B4-BE49-F238E27FC236}">
                <a16:creationId xmlns:a16="http://schemas.microsoft.com/office/drawing/2014/main" id="{84558185-22C9-D4CD-E690-7F5E68ADEB07}"/>
              </a:ext>
            </a:extLst>
          </p:cNvPr>
          <p:cNvPicPr>
            <a:picLocks noChangeAspect="1"/>
          </p:cNvPicPr>
          <p:nvPr/>
        </p:nvPicPr>
        <p:blipFill>
          <a:blip r:embed="rId5"/>
          <a:stretch>
            <a:fillRect/>
          </a:stretch>
        </p:blipFill>
        <p:spPr>
          <a:xfrm>
            <a:off x="228600" y="9199132"/>
            <a:ext cx="3549651" cy="918945"/>
          </a:xfrm>
          <a:prstGeom prst="rect">
            <a:avLst/>
          </a:prstGeom>
        </p:spPr>
      </p:pic>
      <p:pic>
        <p:nvPicPr>
          <p:cNvPr id="6" name="Picture 5">
            <a:hlinkClick r:id="rId6"/>
            <a:extLst>
              <a:ext uri="{FF2B5EF4-FFF2-40B4-BE49-F238E27FC236}">
                <a16:creationId xmlns:a16="http://schemas.microsoft.com/office/drawing/2014/main" id="{02379DB2-7008-60E0-0CEE-2DED19D9CE6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7092856" y="9204504"/>
            <a:ext cx="921375" cy="942597"/>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Tree>
    <p:extLst>
      <p:ext uri="{BB962C8B-B14F-4D97-AF65-F5344CB8AC3E}">
        <p14:creationId xmlns:p14="http://schemas.microsoft.com/office/powerpoint/2010/main" val="186680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View of ancient village">
            <a:extLst>
              <a:ext uri="{FF2B5EF4-FFF2-40B4-BE49-F238E27FC236}">
                <a16:creationId xmlns:a16="http://schemas.microsoft.com/office/drawing/2014/main" id="{25B818BF-788B-B38A-E733-866BAB87AFD4}"/>
              </a:ext>
            </a:extLst>
          </p:cNvPr>
          <p:cNvPicPr>
            <a:picLocks noChangeAspect="1"/>
          </p:cNvPicPr>
          <p:nvPr/>
        </p:nvPicPr>
        <p:blipFill>
          <a:blip r:embed="rId3">
            <a:extLst>
              <a:ext uri="{28A0092B-C50C-407E-A947-70E740481C1C}">
                <a14:useLocalDpi xmlns:a14="http://schemas.microsoft.com/office/drawing/2010/main" val="0"/>
              </a:ext>
            </a:extLst>
          </a:blip>
          <a:srcRect t="9856" b="9856"/>
          <a:stretch/>
        </p:blipFill>
        <p:spPr>
          <a:xfrm>
            <a:off x="-13252" y="0"/>
            <a:ext cx="18301252" cy="10118077"/>
          </a:xfrm>
          <a:prstGeom prst="rect">
            <a:avLst/>
          </a:prstGeom>
        </p:spPr>
      </p:pic>
      <p:grpSp>
        <p:nvGrpSpPr>
          <p:cNvPr id="3" name="Group 3"/>
          <p:cNvGrpSpPr/>
          <p:nvPr/>
        </p:nvGrpSpPr>
        <p:grpSpPr>
          <a:xfrm>
            <a:off x="-13252"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grpSp>
        <p:nvGrpSpPr>
          <p:cNvPr id="8" name="Group 8"/>
          <p:cNvGrpSpPr/>
          <p:nvPr/>
        </p:nvGrpSpPr>
        <p:grpSpPr>
          <a:xfrm>
            <a:off x="1094241" y="3545777"/>
            <a:ext cx="5177544" cy="4988885"/>
            <a:chOff x="0" y="0"/>
            <a:chExt cx="1444490" cy="1391856"/>
          </a:xfrm>
        </p:grpSpPr>
        <p:sp>
          <p:nvSpPr>
            <p:cNvPr id="9" name="Freeform 9"/>
            <p:cNvSpPr/>
            <p:nvPr/>
          </p:nvSpPr>
          <p:spPr>
            <a:xfrm>
              <a:off x="0" y="0"/>
              <a:ext cx="1444490" cy="1391856"/>
            </a:xfrm>
            <a:custGeom>
              <a:avLst/>
              <a:gdLst/>
              <a:ahLst/>
              <a:cxnLst/>
              <a:rect l="l" t="t" r="r" b="b"/>
              <a:pathLst>
                <a:path w="1444490" h="1391856">
                  <a:moveTo>
                    <a:pt x="71980" y="0"/>
                  </a:moveTo>
                  <a:lnTo>
                    <a:pt x="1372510" y="0"/>
                  </a:lnTo>
                  <a:cubicBezTo>
                    <a:pt x="1412264" y="0"/>
                    <a:pt x="1444490" y="32227"/>
                    <a:pt x="1444490" y="71980"/>
                  </a:cubicBezTo>
                  <a:lnTo>
                    <a:pt x="1444490" y="1319875"/>
                  </a:lnTo>
                  <a:cubicBezTo>
                    <a:pt x="1444490" y="1338966"/>
                    <a:pt x="1436906" y="1357274"/>
                    <a:pt x="1423408" y="1370773"/>
                  </a:cubicBezTo>
                  <a:cubicBezTo>
                    <a:pt x="1409909" y="1384272"/>
                    <a:pt x="1391600" y="1391856"/>
                    <a:pt x="1372510" y="1391856"/>
                  </a:cubicBezTo>
                  <a:lnTo>
                    <a:pt x="71980" y="1391856"/>
                  </a:lnTo>
                  <a:cubicBezTo>
                    <a:pt x="32227" y="1391856"/>
                    <a:pt x="0" y="1359629"/>
                    <a:pt x="0" y="1319875"/>
                  </a:cubicBezTo>
                  <a:lnTo>
                    <a:pt x="0" y="71980"/>
                  </a:lnTo>
                  <a:cubicBezTo>
                    <a:pt x="0" y="32227"/>
                    <a:pt x="32227" y="0"/>
                    <a:pt x="71980" y="0"/>
                  </a:cubicBezTo>
                  <a:close/>
                </a:path>
              </a:pathLst>
            </a:custGeom>
            <a:solidFill>
              <a:srgbClr val="FFFFFF"/>
            </a:solidFill>
            <a:ln w="85725" cap="rnd">
              <a:solidFill>
                <a:srgbClr val="0072BA"/>
              </a:solidFill>
              <a:prstDash val="solid"/>
              <a:round/>
            </a:ln>
          </p:spPr>
          <p:txBody>
            <a:bodyPr/>
            <a:lstStyle/>
            <a:p>
              <a:endParaRPr lang="en-GB"/>
            </a:p>
          </p:txBody>
        </p:sp>
        <p:sp>
          <p:nvSpPr>
            <p:cNvPr id="10" name="TextBox 10"/>
            <p:cNvSpPr txBox="1"/>
            <p:nvPr/>
          </p:nvSpPr>
          <p:spPr>
            <a:xfrm>
              <a:off x="0" y="-47625"/>
              <a:ext cx="1444490" cy="1439481"/>
            </a:xfrm>
            <a:prstGeom prst="rect">
              <a:avLst/>
            </a:prstGeom>
          </p:spPr>
          <p:txBody>
            <a:bodyPr lIns="46140" tIns="46140" rIns="46140" bIns="46140" rtlCol="0" anchor="ctr"/>
            <a:lstStyle/>
            <a:p>
              <a:pPr algn="ctr">
                <a:lnSpc>
                  <a:spcPts val="3306"/>
                </a:lnSpc>
              </a:pPr>
              <a:endParaRPr/>
            </a:p>
          </p:txBody>
        </p:sp>
      </p:grpSp>
      <p:grpSp>
        <p:nvGrpSpPr>
          <p:cNvPr id="11" name="Group 11"/>
          <p:cNvGrpSpPr/>
          <p:nvPr/>
        </p:nvGrpSpPr>
        <p:grpSpPr>
          <a:xfrm>
            <a:off x="12198551" y="3545777"/>
            <a:ext cx="5187557" cy="4988886"/>
            <a:chOff x="0" y="0"/>
            <a:chExt cx="6673155" cy="6651847"/>
          </a:xfrm>
        </p:grpSpPr>
        <p:grpSp>
          <p:nvGrpSpPr>
            <p:cNvPr id="12" name="Group 12"/>
            <p:cNvGrpSpPr/>
            <p:nvPr/>
          </p:nvGrpSpPr>
          <p:grpSpPr>
            <a:xfrm>
              <a:off x="0" y="0"/>
              <a:ext cx="6651847" cy="6651847"/>
              <a:chOff x="0" y="0"/>
              <a:chExt cx="812800" cy="812800"/>
            </a:xfrm>
          </p:grpSpPr>
          <p:sp>
            <p:nvSpPr>
              <p:cNvPr id="13" name="Freeform 13"/>
              <p:cNvSpPr/>
              <p:nvPr/>
            </p:nvSpPr>
            <p:spPr>
              <a:xfrm>
                <a:off x="0" y="0"/>
                <a:ext cx="812800" cy="812800"/>
              </a:xfrm>
              <a:custGeom>
                <a:avLst/>
                <a:gdLst/>
                <a:ahLst/>
                <a:cxnLst/>
                <a:rect l="l" t="t" r="r" b="b"/>
                <a:pathLst>
                  <a:path w="812800" h="812800">
                    <a:moveTo>
                      <a:pt x="127922" y="0"/>
                    </a:moveTo>
                    <a:lnTo>
                      <a:pt x="684878" y="0"/>
                    </a:lnTo>
                    <a:cubicBezTo>
                      <a:pt x="755527" y="0"/>
                      <a:pt x="812800" y="57273"/>
                      <a:pt x="812800" y="127922"/>
                    </a:cubicBezTo>
                    <a:lnTo>
                      <a:pt x="812800" y="684878"/>
                    </a:lnTo>
                    <a:cubicBezTo>
                      <a:pt x="812800" y="755527"/>
                      <a:pt x="755527" y="812800"/>
                      <a:pt x="684878" y="812800"/>
                    </a:cubicBezTo>
                    <a:lnTo>
                      <a:pt x="127922" y="812800"/>
                    </a:lnTo>
                    <a:cubicBezTo>
                      <a:pt x="57273" y="812800"/>
                      <a:pt x="0" y="755527"/>
                      <a:pt x="0" y="684878"/>
                    </a:cubicBezTo>
                    <a:lnTo>
                      <a:pt x="0" y="127922"/>
                    </a:lnTo>
                    <a:cubicBezTo>
                      <a:pt x="0" y="57273"/>
                      <a:pt x="57273" y="0"/>
                      <a:pt x="127922" y="0"/>
                    </a:cubicBezTo>
                    <a:close/>
                  </a:path>
                </a:pathLst>
              </a:custGeom>
              <a:solidFill>
                <a:srgbClr val="FFFFFF"/>
              </a:solidFill>
              <a:ln w="95250" cap="rnd">
                <a:solidFill>
                  <a:srgbClr val="0072BA"/>
                </a:solidFill>
                <a:prstDash val="solid"/>
                <a:round/>
              </a:ln>
            </p:spPr>
            <p:txBody>
              <a:bodyPr/>
              <a:lstStyle/>
              <a:p>
                <a:endParaRPr lang="en-GB" dirty="0"/>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306"/>
                  </a:lnSpc>
                </a:pPr>
                <a:endParaRPr/>
              </a:p>
            </p:txBody>
          </p:sp>
        </p:grpSp>
        <p:sp>
          <p:nvSpPr>
            <p:cNvPr id="15" name="Freeform 15"/>
            <p:cNvSpPr/>
            <p:nvPr/>
          </p:nvSpPr>
          <p:spPr>
            <a:xfrm>
              <a:off x="889484"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6" name="Freeform 16"/>
            <p:cNvSpPr/>
            <p:nvPr/>
          </p:nvSpPr>
          <p:spPr>
            <a:xfrm>
              <a:off x="1859201"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7" name="TextBox 17"/>
            <p:cNvSpPr txBox="1"/>
            <p:nvPr/>
          </p:nvSpPr>
          <p:spPr>
            <a:xfrm>
              <a:off x="446050" y="410385"/>
              <a:ext cx="6227105" cy="704296"/>
            </a:xfrm>
            <a:prstGeom prst="rect">
              <a:avLst/>
            </a:prstGeom>
          </p:spPr>
          <p:txBody>
            <a:bodyPr lIns="0" tIns="0" rIns="0" bIns="0" rtlCol="0" anchor="t">
              <a:spAutoFit/>
            </a:bodyPr>
            <a:lstStyle/>
            <a:p>
              <a:pPr algn="l">
                <a:lnSpc>
                  <a:spcPts val="4377"/>
                </a:lnSpc>
              </a:pPr>
              <a:r>
                <a:rPr lang="en-US" sz="3126" spc="50" dirty="0">
                  <a:latin typeface="Filson Pro Bold"/>
                  <a:ea typeface="Filson Pro Bold"/>
                  <a:cs typeface="Filson Pro Bold"/>
                  <a:sym typeface="Filson Pro Bold"/>
                </a:rPr>
                <a:t>Post-18 Options</a:t>
              </a:r>
            </a:p>
          </p:txBody>
        </p:sp>
      </p:grpSp>
      <p:sp>
        <p:nvSpPr>
          <p:cNvPr id="20" name="TextBox 20"/>
          <p:cNvSpPr txBox="1"/>
          <p:nvPr/>
        </p:nvSpPr>
        <p:spPr>
          <a:xfrm>
            <a:off x="1435126" y="4599406"/>
            <a:ext cx="4279874" cy="3323987"/>
          </a:xfrm>
          <a:prstGeom prst="rect">
            <a:avLst/>
          </a:prstGeom>
        </p:spPr>
        <p:txBody>
          <a:bodyPr wrap="square" lIns="0" tIns="0" rIns="0" bIns="0" rtlCol="0" anchor="t">
            <a:spAutoFit/>
          </a:bodyPr>
          <a:lstStyle/>
          <a:p>
            <a:r>
              <a:rPr lang="en-GB" sz="2400" b="0" i="0" dirty="0">
                <a:effectLst/>
                <a:latin typeface="YAF2GzLAv1g 0"/>
              </a:rPr>
              <a:t>Courses:</a:t>
            </a:r>
            <a:endParaRPr lang="en-GB" sz="2400" dirty="0">
              <a:effectLst/>
              <a:latin typeface="YAF2GzLAv1g 0"/>
            </a:endParaRPr>
          </a:p>
          <a:p>
            <a:pPr marL="342900" indent="-342900">
              <a:buFont typeface="Arial" panose="020B0604020202020204" pitchFamily="34" charset="0"/>
              <a:buChar char="•"/>
            </a:pPr>
            <a:r>
              <a:rPr lang="en-GB" sz="2400" b="0" i="0" dirty="0">
                <a:effectLst/>
              </a:rPr>
              <a:t>A-Level History</a:t>
            </a:r>
            <a:endParaRPr lang="en-GB" sz="2400" dirty="0"/>
          </a:p>
          <a:p>
            <a:pPr marL="342900" indent="-342900">
              <a:buFont typeface="Arial" panose="020B0604020202020204" pitchFamily="34" charset="0"/>
              <a:buChar char="•"/>
            </a:pPr>
            <a:r>
              <a:rPr lang="en-GB" sz="2400" b="0" i="0" dirty="0">
                <a:effectLst/>
              </a:rPr>
              <a:t>A-Level Classic Civilisation</a:t>
            </a:r>
            <a:endParaRPr lang="en-GB" sz="2400" dirty="0"/>
          </a:p>
          <a:p>
            <a:pPr marL="342900" indent="-342900">
              <a:buFont typeface="Arial" panose="020B0604020202020204" pitchFamily="34" charset="0"/>
              <a:buChar char="•"/>
            </a:pPr>
            <a:r>
              <a:rPr lang="en-GB" sz="2400" b="0" i="0" dirty="0">
                <a:effectLst/>
              </a:rPr>
              <a:t>A-Level Geology</a:t>
            </a:r>
          </a:p>
          <a:p>
            <a:pPr>
              <a:buFont typeface="Arial" panose="020B0604020202020204" pitchFamily="34" charset="0"/>
              <a:buChar char="•"/>
            </a:pPr>
            <a:endParaRPr lang="en-GB" sz="2400" dirty="0"/>
          </a:p>
          <a:p>
            <a:r>
              <a:rPr lang="en-GB" sz="2400" b="0" i="0" dirty="0">
                <a:effectLst/>
                <a:latin typeface="YAF2GzLAv1g 0"/>
              </a:rPr>
              <a:t>Apprenticeships:</a:t>
            </a:r>
            <a:endParaRPr lang="en-GB" sz="2400" dirty="0">
              <a:effectLst/>
              <a:latin typeface="YAF2GzLAv1g 0"/>
            </a:endParaRPr>
          </a:p>
          <a:p>
            <a:pPr marL="342900" indent="-342900">
              <a:buFont typeface="Arial" panose="020B0604020202020204" pitchFamily="34" charset="0"/>
              <a:buChar char="•"/>
            </a:pPr>
            <a:r>
              <a:rPr lang="en-GB" sz="2400" b="0" i="0" dirty="0">
                <a:effectLst/>
              </a:rPr>
              <a:t>Archaeological Technician</a:t>
            </a:r>
            <a:endParaRPr lang="en-GB" sz="2400" dirty="0"/>
          </a:p>
          <a:p>
            <a:pPr marL="342900" indent="-342900">
              <a:buFont typeface="Arial" panose="020B0604020202020204" pitchFamily="34" charset="0"/>
              <a:buChar char="•"/>
            </a:pPr>
            <a:r>
              <a:rPr lang="en-GB" sz="2400" b="0" i="0" dirty="0">
                <a:effectLst/>
              </a:rPr>
              <a:t>Cultural Learning and Development Officer</a:t>
            </a:r>
            <a:endParaRPr lang="en-GB" sz="2400" dirty="0"/>
          </a:p>
        </p:txBody>
      </p:sp>
      <p:sp>
        <p:nvSpPr>
          <p:cNvPr id="21" name="TextBox 21"/>
          <p:cNvSpPr txBox="1"/>
          <p:nvPr/>
        </p:nvSpPr>
        <p:spPr>
          <a:xfrm>
            <a:off x="1435126" y="3867751"/>
            <a:ext cx="3600322" cy="547370"/>
          </a:xfrm>
          <a:prstGeom prst="rect">
            <a:avLst/>
          </a:prstGeom>
        </p:spPr>
        <p:txBody>
          <a:bodyPr lIns="0" tIns="0" rIns="0" bIns="0" rtlCol="0" anchor="t">
            <a:spAutoFit/>
          </a:bodyPr>
          <a:lstStyle/>
          <a:p>
            <a:pPr algn="l">
              <a:lnSpc>
                <a:spcPts val="4480"/>
              </a:lnSpc>
            </a:pPr>
            <a:r>
              <a:rPr lang="en-US" sz="3200" spc="51" dirty="0">
                <a:latin typeface="Filson Pro Bold"/>
                <a:ea typeface="Filson Pro Bold"/>
                <a:cs typeface="Filson Pro Bold"/>
                <a:sym typeface="Filson Pro Bold"/>
              </a:rPr>
              <a:t>Post-16 Options</a:t>
            </a:r>
          </a:p>
        </p:txBody>
      </p:sp>
      <p:sp>
        <p:nvSpPr>
          <p:cNvPr id="26" name="TextBox 26"/>
          <p:cNvSpPr txBox="1"/>
          <p:nvPr/>
        </p:nvSpPr>
        <p:spPr>
          <a:xfrm>
            <a:off x="12511622" y="4437499"/>
            <a:ext cx="4836536" cy="3693319"/>
          </a:xfrm>
          <a:prstGeom prst="rect">
            <a:avLst/>
          </a:prstGeom>
        </p:spPr>
        <p:txBody>
          <a:bodyPr wrap="square" lIns="0" tIns="0" rIns="0" bIns="0" rtlCol="0" anchor="t">
            <a:spAutoFit/>
          </a:bodyPr>
          <a:lstStyle/>
          <a:p>
            <a:pPr algn="l">
              <a:lnSpc>
                <a:spcPts val="2639"/>
              </a:lnSpc>
            </a:pPr>
            <a:r>
              <a:rPr lang="en-US" sz="2400" spc="-21" dirty="0">
                <a:ea typeface="Filson Pro"/>
                <a:cs typeface="Filson Pro"/>
                <a:sym typeface="Filson Pro"/>
              </a:rPr>
              <a:t>Example of Degree Courses:</a:t>
            </a:r>
          </a:p>
          <a:p>
            <a:pPr marL="342900" indent="-342900">
              <a:buFont typeface="Arial" panose="020B0604020202020204" pitchFamily="34" charset="0"/>
              <a:buChar char="•"/>
            </a:pPr>
            <a:r>
              <a:rPr lang="en-GB" sz="2400" b="0" i="0" dirty="0">
                <a:effectLst/>
              </a:rPr>
              <a:t>FDA History, Heritage &amp; Culture</a:t>
            </a:r>
            <a:endParaRPr lang="en-GB" sz="2400" dirty="0"/>
          </a:p>
          <a:p>
            <a:pPr marL="342900" indent="-342900">
              <a:buFont typeface="Arial" panose="020B0604020202020204" pitchFamily="34" charset="0"/>
              <a:buChar char="•"/>
            </a:pPr>
            <a:r>
              <a:rPr lang="en-GB" sz="2400" b="0" i="0" dirty="0">
                <a:effectLst/>
              </a:rPr>
              <a:t>BA (Hons) Ancient History and Archaeology</a:t>
            </a:r>
            <a:endParaRPr lang="en-GB" sz="2400" dirty="0"/>
          </a:p>
          <a:p>
            <a:pPr marL="342900" indent="-342900">
              <a:buFont typeface="Arial" panose="020B0604020202020204" pitchFamily="34" charset="0"/>
              <a:buChar char="•"/>
            </a:pPr>
            <a:r>
              <a:rPr lang="en-GB" sz="2400" b="0" i="0" dirty="0">
                <a:effectLst/>
              </a:rPr>
              <a:t>BA (Hons) History</a:t>
            </a:r>
          </a:p>
          <a:p>
            <a:pPr>
              <a:buFont typeface="Arial" panose="020B0604020202020204" pitchFamily="34" charset="0"/>
              <a:buChar char="•"/>
            </a:pPr>
            <a:endParaRPr lang="en-GB" sz="2400" dirty="0"/>
          </a:p>
          <a:p>
            <a:r>
              <a:rPr lang="en-GB" sz="2400" b="0" i="0" dirty="0">
                <a:effectLst/>
                <a:latin typeface="YAF2GzLAv1g 0"/>
              </a:rPr>
              <a:t>Apprenticeships:</a:t>
            </a:r>
            <a:endParaRPr lang="en-GB" sz="2400" dirty="0">
              <a:effectLst/>
              <a:latin typeface="YAF2GzLAv1g 0"/>
            </a:endParaRPr>
          </a:p>
          <a:p>
            <a:pPr marL="342900" indent="-342900">
              <a:buFont typeface="Arial" panose="020B0604020202020204" pitchFamily="34" charset="0"/>
              <a:buChar char="•"/>
            </a:pPr>
            <a:r>
              <a:rPr lang="en-GB" sz="2400" b="0" i="0" dirty="0">
                <a:effectLst/>
              </a:rPr>
              <a:t>Cultural Heritage Conservation </a:t>
            </a:r>
          </a:p>
          <a:p>
            <a:pPr marL="342900" indent="-342900">
              <a:buFont typeface="Arial" panose="020B0604020202020204" pitchFamily="34" charset="0"/>
              <a:buChar char="•"/>
            </a:pPr>
            <a:r>
              <a:rPr lang="en-GB" sz="2400" b="0" i="0" dirty="0">
                <a:effectLst/>
              </a:rPr>
              <a:t>Historic Environment Advice Assistant</a:t>
            </a:r>
            <a:endParaRPr lang="en-GB" sz="2400" dirty="0"/>
          </a:p>
        </p:txBody>
      </p:sp>
      <p:pic>
        <p:nvPicPr>
          <p:cNvPr id="32" name="Picture 31">
            <a:extLst>
              <a:ext uri="{FF2B5EF4-FFF2-40B4-BE49-F238E27FC236}">
                <a16:creationId xmlns:a16="http://schemas.microsoft.com/office/drawing/2014/main" id="{52B62A87-CC4C-8DBC-5ECD-F7DB2D6ECD30}"/>
              </a:ext>
            </a:extLst>
          </p:cNvPr>
          <p:cNvPicPr>
            <a:picLocks noChangeAspect="1"/>
          </p:cNvPicPr>
          <p:nvPr/>
        </p:nvPicPr>
        <p:blipFill>
          <a:blip r:embed="rId6"/>
          <a:stretch>
            <a:fillRect/>
          </a:stretch>
        </p:blipFill>
        <p:spPr>
          <a:xfrm>
            <a:off x="228600" y="9199132"/>
            <a:ext cx="3549651" cy="918945"/>
          </a:xfrm>
          <a:prstGeom prst="rect">
            <a:avLst/>
          </a:prstGeom>
        </p:spPr>
      </p:pic>
      <p:grpSp>
        <p:nvGrpSpPr>
          <p:cNvPr id="2" name="Group 13">
            <a:extLst>
              <a:ext uri="{FF2B5EF4-FFF2-40B4-BE49-F238E27FC236}">
                <a16:creationId xmlns:a16="http://schemas.microsoft.com/office/drawing/2014/main" id="{4CE1BA02-B08E-F0ED-761F-DA8B983B15E7}"/>
              </a:ext>
            </a:extLst>
          </p:cNvPr>
          <p:cNvGrpSpPr/>
          <p:nvPr/>
        </p:nvGrpSpPr>
        <p:grpSpPr>
          <a:xfrm>
            <a:off x="2222507" y="231027"/>
            <a:ext cx="13182600" cy="2436110"/>
            <a:chOff x="0" y="0"/>
            <a:chExt cx="4240202" cy="812800"/>
          </a:xfrm>
        </p:grpSpPr>
        <p:sp>
          <p:nvSpPr>
            <p:cNvPr id="6" name="Freeform 14">
              <a:extLst>
                <a:ext uri="{FF2B5EF4-FFF2-40B4-BE49-F238E27FC236}">
                  <a16:creationId xmlns:a16="http://schemas.microsoft.com/office/drawing/2014/main" id="{0C783EA1-12A2-FEAE-2A1B-D82190D895A8}"/>
                </a:ext>
              </a:extLst>
            </p:cNvPr>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0072BA"/>
            </a:solidFill>
            <a:ln w="95250" cap="rnd">
              <a:solidFill>
                <a:srgbClr val="FFFFFF"/>
              </a:solidFill>
              <a:prstDash val="solid"/>
              <a:round/>
            </a:ln>
          </p:spPr>
          <p:txBody>
            <a:bodyPr/>
            <a:lstStyle/>
            <a:p>
              <a:endParaRPr lang="en-GB"/>
            </a:p>
          </p:txBody>
        </p:sp>
        <p:sp>
          <p:nvSpPr>
            <p:cNvPr id="22" name="TextBox 15">
              <a:extLst>
                <a:ext uri="{FF2B5EF4-FFF2-40B4-BE49-F238E27FC236}">
                  <a16:creationId xmlns:a16="http://schemas.microsoft.com/office/drawing/2014/main" id="{8A66660F-672D-95C7-76B9-8ED380E07828}"/>
                </a:ext>
              </a:extLst>
            </p:cNvPr>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25" name="TextBox 25"/>
          <p:cNvSpPr txBox="1"/>
          <p:nvPr/>
        </p:nvSpPr>
        <p:spPr>
          <a:xfrm>
            <a:off x="2489206" y="566384"/>
            <a:ext cx="12649200" cy="1797223"/>
          </a:xfrm>
          <a:prstGeom prst="rect">
            <a:avLst/>
          </a:prstGeom>
        </p:spPr>
        <p:txBody>
          <a:bodyPr wrap="square" lIns="0" tIns="0" rIns="0" bIns="0" rtlCol="0" anchor="t">
            <a:spAutoFit/>
          </a:bodyPr>
          <a:lstStyle/>
          <a:p>
            <a:pPr algn="ctr">
              <a:lnSpc>
                <a:spcPts val="7200"/>
              </a:lnSpc>
            </a:pPr>
            <a:r>
              <a:rPr lang="en-US" sz="5400" spc="7" dirty="0">
                <a:solidFill>
                  <a:schemeClr val="bg1"/>
                </a:solidFill>
                <a:latin typeface="Filson Pro Medium"/>
                <a:ea typeface="Filson Pro Medium"/>
                <a:cs typeface="Filson Pro Medium"/>
                <a:sym typeface="Filson Pro Medium"/>
              </a:rPr>
              <a:t>What pathways could you take to get there?</a:t>
            </a:r>
          </a:p>
        </p:txBody>
      </p:sp>
      <p:pic>
        <p:nvPicPr>
          <p:cNvPr id="23" name="Picture 22">
            <a:hlinkClick r:id="rId7"/>
            <a:extLst>
              <a:ext uri="{FF2B5EF4-FFF2-40B4-BE49-F238E27FC236}">
                <a16:creationId xmlns:a16="http://schemas.microsoft.com/office/drawing/2014/main" id="{9C606E99-F7C9-7123-59D4-A8DDB9CA332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7087599" y="9204504"/>
            <a:ext cx="926627" cy="947970"/>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
        <p:nvSpPr>
          <p:cNvPr id="7" name="Rectangle: Rounded Corners 6">
            <a:hlinkClick r:id="rId9" action="ppaction://hlinksldjump"/>
            <a:extLst>
              <a:ext uri="{FF2B5EF4-FFF2-40B4-BE49-F238E27FC236}">
                <a16:creationId xmlns:a16="http://schemas.microsoft.com/office/drawing/2014/main" id="{12A2CC31-4D7B-484F-E574-5F83F7352021}"/>
              </a:ext>
            </a:extLst>
          </p:cNvPr>
          <p:cNvSpPr/>
          <p:nvPr/>
        </p:nvSpPr>
        <p:spPr>
          <a:xfrm>
            <a:off x="6501399" y="9334500"/>
            <a:ext cx="4624815" cy="817974"/>
          </a:xfrm>
          <a:prstGeom prst="roundRect">
            <a:avLst/>
          </a:prstGeom>
          <a:solidFill>
            <a:srgbClr val="0070C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Click here to go to next slides showing how to use Careerpilot to research jobs</a:t>
            </a:r>
          </a:p>
        </p:txBody>
      </p:sp>
    </p:spTree>
    <p:extLst>
      <p:ext uri="{BB962C8B-B14F-4D97-AF65-F5344CB8AC3E}">
        <p14:creationId xmlns:p14="http://schemas.microsoft.com/office/powerpoint/2010/main" val="3895136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AF564E8-E3D1-15CB-2F8A-52B85DADCF6D}"/>
              </a:ext>
            </a:extLst>
          </p:cNvPr>
          <p:cNvPicPr>
            <a:picLocks noChangeAspect="1"/>
          </p:cNvPicPr>
          <p:nvPr/>
        </p:nvPicPr>
        <p:blipFill>
          <a:blip r:embed="rId3">
            <a:extLst>
              <a:ext uri="{28A0092B-C50C-407E-A947-70E740481C1C}">
                <a14:useLocalDpi xmlns:a14="http://schemas.microsoft.com/office/drawing/2010/main" val="0"/>
              </a:ext>
            </a:extLst>
          </a:blip>
          <a:srcRect t="10439" b="10439"/>
          <a:stretch/>
        </p:blipFill>
        <p:spPr>
          <a:xfrm>
            <a:off x="-16564" y="0"/>
            <a:ext cx="18287999" cy="9646627"/>
          </a:xfrm>
          <a:prstGeom prst="rect">
            <a:avLst/>
          </a:prstGeom>
        </p:spPr>
      </p:pic>
      <p:grpSp>
        <p:nvGrpSpPr>
          <p:cNvPr id="3" name="Group 3"/>
          <p:cNvGrpSpPr/>
          <p:nvPr/>
        </p:nvGrpSpPr>
        <p:grpSpPr>
          <a:xfrm>
            <a:off x="-16564"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sp>
        <p:nvSpPr>
          <p:cNvPr id="7" name="Freeform 7"/>
          <p:cNvSpPr/>
          <p:nvPr/>
        </p:nvSpPr>
        <p:spPr>
          <a:xfrm>
            <a:off x="6978433" y="9423533"/>
            <a:ext cx="3670748" cy="763710"/>
          </a:xfrm>
          <a:custGeom>
            <a:avLst/>
            <a:gdLst/>
            <a:ahLst/>
            <a:cxnLst/>
            <a:rect l="l" t="t" r="r" b="b"/>
            <a:pathLst>
              <a:path w="3670748" h="763710">
                <a:moveTo>
                  <a:pt x="0" y="0"/>
                </a:moveTo>
                <a:lnTo>
                  <a:pt x="3670748" y="0"/>
                </a:lnTo>
                <a:lnTo>
                  <a:pt x="3670748" y="763710"/>
                </a:lnTo>
                <a:lnTo>
                  <a:pt x="0" y="763710"/>
                </a:lnTo>
                <a:lnTo>
                  <a:pt x="0" y="0"/>
                </a:lnTo>
                <a:close/>
              </a:path>
            </a:pathLst>
          </a:custGeom>
          <a:blipFill>
            <a:blip r:embed="rId4"/>
            <a:stretch>
              <a:fillRect/>
            </a:stretch>
          </a:blipFill>
        </p:spPr>
        <p:txBody>
          <a:bodyPr/>
          <a:lstStyle/>
          <a:p>
            <a:endParaRPr lang="en-GB"/>
          </a:p>
        </p:txBody>
      </p:sp>
      <p:grpSp>
        <p:nvGrpSpPr>
          <p:cNvPr id="8" name="Group 8"/>
          <p:cNvGrpSpPr/>
          <p:nvPr/>
        </p:nvGrpSpPr>
        <p:grpSpPr>
          <a:xfrm>
            <a:off x="11506200" y="3403220"/>
            <a:ext cx="5834687" cy="4542554"/>
            <a:chOff x="0" y="0"/>
            <a:chExt cx="1627827" cy="1267333"/>
          </a:xfrm>
        </p:grpSpPr>
        <p:sp>
          <p:nvSpPr>
            <p:cNvPr id="9" name="Freeform 9"/>
            <p:cNvSpPr/>
            <p:nvPr/>
          </p:nvSpPr>
          <p:spPr>
            <a:xfrm>
              <a:off x="0" y="0"/>
              <a:ext cx="1627827" cy="1267333"/>
            </a:xfrm>
            <a:custGeom>
              <a:avLst/>
              <a:gdLst/>
              <a:ahLst/>
              <a:cxnLst/>
              <a:rect l="l" t="t" r="r" b="b"/>
              <a:pathLst>
                <a:path w="1627827" h="1267333">
                  <a:moveTo>
                    <a:pt x="63873" y="0"/>
                  </a:moveTo>
                  <a:lnTo>
                    <a:pt x="1563954" y="0"/>
                  </a:lnTo>
                  <a:cubicBezTo>
                    <a:pt x="1599230" y="0"/>
                    <a:pt x="1627827" y="28597"/>
                    <a:pt x="1627827" y="63873"/>
                  </a:cubicBezTo>
                  <a:lnTo>
                    <a:pt x="1627827" y="1203460"/>
                  </a:lnTo>
                  <a:cubicBezTo>
                    <a:pt x="1627827" y="1238736"/>
                    <a:pt x="1599230" y="1267333"/>
                    <a:pt x="1563954" y="1267333"/>
                  </a:cubicBezTo>
                  <a:lnTo>
                    <a:pt x="63873" y="1267333"/>
                  </a:lnTo>
                  <a:cubicBezTo>
                    <a:pt x="28597" y="1267333"/>
                    <a:pt x="0" y="1238736"/>
                    <a:pt x="0" y="1203460"/>
                  </a:cubicBezTo>
                  <a:lnTo>
                    <a:pt x="0" y="63873"/>
                  </a:lnTo>
                  <a:cubicBezTo>
                    <a:pt x="0" y="28597"/>
                    <a:pt x="28597" y="0"/>
                    <a:pt x="63873" y="0"/>
                  </a:cubicBezTo>
                  <a:close/>
                </a:path>
              </a:pathLst>
            </a:custGeom>
            <a:solidFill>
              <a:srgbClr val="FFFFFF"/>
            </a:solidFill>
            <a:ln w="85725" cap="rnd">
              <a:solidFill>
                <a:srgbClr val="D19705"/>
              </a:solidFill>
              <a:prstDash val="solid"/>
              <a:round/>
            </a:ln>
          </p:spPr>
          <p:txBody>
            <a:bodyPr/>
            <a:lstStyle/>
            <a:p>
              <a:endParaRPr lang="en-GB"/>
            </a:p>
          </p:txBody>
        </p:sp>
        <p:sp>
          <p:nvSpPr>
            <p:cNvPr id="10" name="TextBox 10"/>
            <p:cNvSpPr txBox="1"/>
            <p:nvPr/>
          </p:nvSpPr>
          <p:spPr>
            <a:xfrm>
              <a:off x="0" y="-47625"/>
              <a:ext cx="1627827" cy="1314958"/>
            </a:xfrm>
            <a:prstGeom prst="rect">
              <a:avLst/>
            </a:prstGeom>
          </p:spPr>
          <p:txBody>
            <a:bodyPr lIns="46140" tIns="46140" rIns="46140" bIns="46140" rtlCol="0" anchor="ctr"/>
            <a:lstStyle/>
            <a:p>
              <a:pPr algn="ctr">
                <a:lnSpc>
                  <a:spcPts val="3306"/>
                </a:lnSpc>
              </a:pPr>
              <a:endParaRPr/>
            </a:p>
          </p:txBody>
        </p:sp>
      </p:grpSp>
      <p:grpSp>
        <p:nvGrpSpPr>
          <p:cNvPr id="13" name="Group 13"/>
          <p:cNvGrpSpPr/>
          <p:nvPr/>
        </p:nvGrpSpPr>
        <p:grpSpPr>
          <a:xfrm>
            <a:off x="2222507" y="231027"/>
            <a:ext cx="13182600" cy="2436110"/>
            <a:chOff x="0" y="0"/>
            <a:chExt cx="4240202" cy="812800"/>
          </a:xfrm>
        </p:grpSpPr>
        <p:sp>
          <p:nvSpPr>
            <p:cNvPr id="14" name="Freeform 14"/>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D19705"/>
            </a:solidFill>
            <a:ln w="95250" cap="rnd">
              <a:solidFill>
                <a:srgbClr val="FFFFFF"/>
              </a:solidFill>
              <a:prstDash val="solid"/>
              <a:round/>
            </a:ln>
          </p:spPr>
          <p:txBody>
            <a:bodyPr/>
            <a:lstStyle/>
            <a:p>
              <a:endParaRPr lang="en-GB"/>
            </a:p>
          </p:txBody>
        </p:sp>
        <p:sp>
          <p:nvSpPr>
            <p:cNvPr id="15" name="TextBox 15"/>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16" name="TextBox 16"/>
          <p:cNvSpPr txBox="1"/>
          <p:nvPr/>
        </p:nvSpPr>
        <p:spPr>
          <a:xfrm>
            <a:off x="11785365" y="3681811"/>
            <a:ext cx="5276356" cy="540276"/>
          </a:xfrm>
          <a:prstGeom prst="rect">
            <a:avLst/>
          </a:prstGeom>
        </p:spPr>
        <p:txBody>
          <a:bodyPr wrap="square" lIns="0" tIns="0" rIns="0" bIns="0" rtlCol="0" anchor="t">
            <a:spAutoFit/>
          </a:bodyPr>
          <a:lstStyle/>
          <a:p>
            <a:pPr algn="l">
              <a:lnSpc>
                <a:spcPts val="4480"/>
              </a:lnSpc>
            </a:pPr>
            <a:r>
              <a:rPr lang="en-US" sz="3200" spc="51" dirty="0">
                <a:latin typeface="Filson Pro Bold"/>
                <a:ea typeface="Filson Pro Bold"/>
                <a:cs typeface="Filson Pro Bold"/>
                <a:sym typeface="Filson Pro Bold"/>
              </a:rPr>
              <a:t>Future Careers Ideas</a:t>
            </a:r>
          </a:p>
        </p:txBody>
      </p:sp>
      <p:sp>
        <p:nvSpPr>
          <p:cNvPr id="17" name="TextBox 17"/>
          <p:cNvSpPr txBox="1"/>
          <p:nvPr/>
        </p:nvSpPr>
        <p:spPr>
          <a:xfrm>
            <a:off x="11785365" y="4307439"/>
            <a:ext cx="4965183" cy="3447098"/>
          </a:xfrm>
          <a:prstGeom prst="rect">
            <a:avLst/>
          </a:prstGeom>
        </p:spPr>
        <p:txBody>
          <a:bodyPr lIns="0" tIns="0" rIns="0" bIns="0" rtlCol="0" anchor="t">
            <a:spAutoFit/>
          </a:bodyPr>
          <a:lstStyle/>
          <a:p>
            <a:pPr marL="285750" indent="-285750">
              <a:buFont typeface="Arial" panose="020B0604020202020204" pitchFamily="34" charset="0"/>
              <a:buChar char="•"/>
            </a:pPr>
            <a:r>
              <a:rPr lang="en-GB" sz="2800" b="1" dirty="0"/>
              <a:t>Bilingual Secretary</a:t>
            </a:r>
          </a:p>
          <a:p>
            <a:pPr marL="285750" indent="-285750">
              <a:buFont typeface="Arial" panose="020B0604020202020204" pitchFamily="34" charset="0"/>
              <a:buChar char="•"/>
            </a:pPr>
            <a:r>
              <a:rPr lang="en-GB" sz="2800" b="1" dirty="0"/>
              <a:t>Diplomatic Services Officer</a:t>
            </a:r>
          </a:p>
          <a:p>
            <a:pPr marL="285750" indent="-285750">
              <a:buFont typeface="Arial" panose="020B0604020202020204" pitchFamily="34" charset="0"/>
              <a:buChar char="•"/>
            </a:pPr>
            <a:r>
              <a:rPr lang="en-GB" sz="2800" b="1" dirty="0"/>
              <a:t>Hotel Manager</a:t>
            </a:r>
          </a:p>
          <a:p>
            <a:pPr marL="285750" indent="-285750">
              <a:buFont typeface="Arial" panose="020B0604020202020204" pitchFamily="34" charset="0"/>
              <a:buChar char="•"/>
            </a:pPr>
            <a:r>
              <a:rPr lang="en-GB" sz="2800" b="1" dirty="0"/>
              <a:t>Heritage Officer</a:t>
            </a:r>
          </a:p>
          <a:p>
            <a:pPr marL="285750" indent="-285750">
              <a:buFont typeface="Arial" panose="020B0604020202020204" pitchFamily="34" charset="0"/>
              <a:buChar char="•"/>
            </a:pPr>
            <a:r>
              <a:rPr lang="en-GB" sz="2800" b="1" dirty="0"/>
              <a:t>Teacher</a:t>
            </a:r>
          </a:p>
          <a:p>
            <a:pPr marL="285750" indent="-285750">
              <a:buFont typeface="Arial" panose="020B0604020202020204" pitchFamily="34" charset="0"/>
              <a:buChar char="•"/>
            </a:pPr>
            <a:r>
              <a:rPr lang="en-GB" sz="2800" b="1" dirty="0"/>
              <a:t>Secondary Teacher</a:t>
            </a:r>
          </a:p>
          <a:p>
            <a:pPr marL="285750" indent="-285750">
              <a:buFont typeface="Arial" panose="020B0604020202020204" pitchFamily="34" charset="0"/>
              <a:buChar char="•"/>
            </a:pPr>
            <a:r>
              <a:rPr lang="en-GB" sz="2800" b="1" dirty="0"/>
              <a:t>Tourist Guide</a:t>
            </a:r>
          </a:p>
          <a:p>
            <a:pPr marL="285750" indent="-285750">
              <a:buFont typeface="Arial" panose="020B0604020202020204" pitchFamily="34" charset="0"/>
              <a:buChar char="•"/>
            </a:pPr>
            <a:r>
              <a:rPr lang="en-GB" sz="2800" b="1" dirty="0"/>
              <a:t>Translator</a:t>
            </a:r>
            <a:endParaRPr lang="en-GB" sz="2800" dirty="0"/>
          </a:p>
        </p:txBody>
      </p:sp>
      <p:sp>
        <p:nvSpPr>
          <p:cNvPr id="18" name="TextBox 18"/>
          <p:cNvSpPr txBox="1"/>
          <p:nvPr/>
        </p:nvSpPr>
        <p:spPr>
          <a:xfrm>
            <a:off x="2374906" y="441850"/>
            <a:ext cx="12877801" cy="1999202"/>
          </a:xfrm>
          <a:prstGeom prst="rect">
            <a:avLst/>
          </a:prstGeom>
        </p:spPr>
        <p:txBody>
          <a:bodyPr wrap="square" lIns="0" tIns="0" rIns="0" bIns="0" rtlCol="0" anchor="t">
            <a:spAutoFit/>
          </a:bodyPr>
          <a:lstStyle/>
          <a:p>
            <a:pPr algn="ctr">
              <a:lnSpc>
                <a:spcPts val="8099"/>
              </a:lnSpc>
            </a:pPr>
            <a:r>
              <a:rPr lang="en-US" sz="5400" spc="8" dirty="0">
                <a:solidFill>
                  <a:schemeClr val="bg1"/>
                </a:solidFill>
                <a:latin typeface="Filson Pro Medium"/>
                <a:ea typeface="Filson Pro Medium"/>
                <a:cs typeface="Filson Pro Medium"/>
                <a:sym typeface="Filson Pro Medium"/>
              </a:rPr>
              <a:t>Where could you take your love of</a:t>
            </a:r>
            <a:br>
              <a:rPr lang="en-US" sz="5400" spc="8" dirty="0">
                <a:solidFill>
                  <a:schemeClr val="bg1"/>
                </a:solidFill>
                <a:latin typeface="Filson Pro Medium"/>
                <a:ea typeface="Filson Pro Medium"/>
                <a:cs typeface="Filson Pro Medium"/>
                <a:sym typeface="Filson Pro Medium"/>
              </a:rPr>
            </a:br>
            <a:r>
              <a:rPr lang="en-US" sz="5400" spc="8" dirty="0">
                <a:solidFill>
                  <a:schemeClr val="bg1"/>
                </a:solidFill>
                <a:latin typeface="Filson Pro Medium"/>
                <a:ea typeface="Filson Pro Medium"/>
                <a:cs typeface="Filson Pro Medium"/>
                <a:sym typeface="Filson Pro Medium"/>
              </a:rPr>
              <a:t>Languages?</a:t>
            </a:r>
          </a:p>
        </p:txBody>
      </p:sp>
      <p:pic>
        <p:nvPicPr>
          <p:cNvPr id="21" name="Picture 20">
            <a:extLst>
              <a:ext uri="{FF2B5EF4-FFF2-40B4-BE49-F238E27FC236}">
                <a16:creationId xmlns:a16="http://schemas.microsoft.com/office/drawing/2014/main" id="{84558185-22C9-D4CD-E690-7F5E68ADEB07}"/>
              </a:ext>
            </a:extLst>
          </p:cNvPr>
          <p:cNvPicPr>
            <a:picLocks noChangeAspect="1"/>
          </p:cNvPicPr>
          <p:nvPr/>
        </p:nvPicPr>
        <p:blipFill>
          <a:blip r:embed="rId5"/>
          <a:stretch>
            <a:fillRect/>
          </a:stretch>
        </p:blipFill>
        <p:spPr>
          <a:xfrm>
            <a:off x="228600" y="9199132"/>
            <a:ext cx="3549651" cy="918945"/>
          </a:xfrm>
          <a:prstGeom prst="rect">
            <a:avLst/>
          </a:prstGeom>
        </p:spPr>
      </p:pic>
      <p:pic>
        <p:nvPicPr>
          <p:cNvPr id="6" name="Picture 5">
            <a:hlinkClick r:id="rId6"/>
            <a:extLst>
              <a:ext uri="{FF2B5EF4-FFF2-40B4-BE49-F238E27FC236}">
                <a16:creationId xmlns:a16="http://schemas.microsoft.com/office/drawing/2014/main" id="{02379DB2-7008-60E0-0CEE-2DED19D9CE6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7094464" y="9204504"/>
            <a:ext cx="918159" cy="942597"/>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Tree>
    <p:extLst>
      <p:ext uri="{BB962C8B-B14F-4D97-AF65-F5344CB8AC3E}">
        <p14:creationId xmlns:p14="http://schemas.microsoft.com/office/powerpoint/2010/main" val="263874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25B818BF-788B-B38A-E733-866BAB87AFD4}"/>
              </a:ext>
            </a:extLst>
          </p:cNvPr>
          <p:cNvPicPr>
            <a:picLocks noChangeAspect="1"/>
          </p:cNvPicPr>
          <p:nvPr/>
        </p:nvPicPr>
        <p:blipFill>
          <a:blip r:embed="rId3">
            <a:extLst>
              <a:ext uri="{28A0092B-C50C-407E-A947-70E740481C1C}">
                <a14:useLocalDpi xmlns:a14="http://schemas.microsoft.com/office/drawing/2010/main" val="0"/>
              </a:ext>
            </a:extLst>
          </a:blip>
          <a:srcRect t="8535" b="8535"/>
          <a:stretch/>
        </p:blipFill>
        <p:spPr>
          <a:xfrm>
            <a:off x="-13252" y="0"/>
            <a:ext cx="18301252" cy="10118077"/>
          </a:xfrm>
          <a:prstGeom prst="rect">
            <a:avLst/>
          </a:prstGeom>
        </p:spPr>
      </p:pic>
      <p:grpSp>
        <p:nvGrpSpPr>
          <p:cNvPr id="3" name="Group 3"/>
          <p:cNvGrpSpPr/>
          <p:nvPr/>
        </p:nvGrpSpPr>
        <p:grpSpPr>
          <a:xfrm>
            <a:off x="-13252" y="9075031"/>
            <a:ext cx="18301252"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grpSp>
        <p:nvGrpSpPr>
          <p:cNvPr id="8" name="Group 8"/>
          <p:cNvGrpSpPr/>
          <p:nvPr/>
        </p:nvGrpSpPr>
        <p:grpSpPr>
          <a:xfrm>
            <a:off x="1094241" y="3545777"/>
            <a:ext cx="5177544" cy="4988885"/>
            <a:chOff x="0" y="0"/>
            <a:chExt cx="1444490" cy="1391856"/>
          </a:xfrm>
        </p:grpSpPr>
        <p:sp>
          <p:nvSpPr>
            <p:cNvPr id="9" name="Freeform 9"/>
            <p:cNvSpPr/>
            <p:nvPr/>
          </p:nvSpPr>
          <p:spPr>
            <a:xfrm>
              <a:off x="0" y="0"/>
              <a:ext cx="1444490" cy="1391856"/>
            </a:xfrm>
            <a:custGeom>
              <a:avLst/>
              <a:gdLst/>
              <a:ahLst/>
              <a:cxnLst/>
              <a:rect l="l" t="t" r="r" b="b"/>
              <a:pathLst>
                <a:path w="1444490" h="1391856">
                  <a:moveTo>
                    <a:pt x="71980" y="0"/>
                  </a:moveTo>
                  <a:lnTo>
                    <a:pt x="1372510" y="0"/>
                  </a:lnTo>
                  <a:cubicBezTo>
                    <a:pt x="1412264" y="0"/>
                    <a:pt x="1444490" y="32227"/>
                    <a:pt x="1444490" y="71980"/>
                  </a:cubicBezTo>
                  <a:lnTo>
                    <a:pt x="1444490" y="1319875"/>
                  </a:lnTo>
                  <a:cubicBezTo>
                    <a:pt x="1444490" y="1338966"/>
                    <a:pt x="1436906" y="1357274"/>
                    <a:pt x="1423408" y="1370773"/>
                  </a:cubicBezTo>
                  <a:cubicBezTo>
                    <a:pt x="1409909" y="1384272"/>
                    <a:pt x="1391600" y="1391856"/>
                    <a:pt x="1372510" y="1391856"/>
                  </a:cubicBezTo>
                  <a:lnTo>
                    <a:pt x="71980" y="1391856"/>
                  </a:lnTo>
                  <a:cubicBezTo>
                    <a:pt x="32227" y="1391856"/>
                    <a:pt x="0" y="1359629"/>
                    <a:pt x="0" y="1319875"/>
                  </a:cubicBezTo>
                  <a:lnTo>
                    <a:pt x="0" y="71980"/>
                  </a:lnTo>
                  <a:cubicBezTo>
                    <a:pt x="0" y="32227"/>
                    <a:pt x="32227" y="0"/>
                    <a:pt x="71980" y="0"/>
                  </a:cubicBezTo>
                  <a:close/>
                </a:path>
              </a:pathLst>
            </a:custGeom>
            <a:solidFill>
              <a:srgbClr val="FFFFFF"/>
            </a:solidFill>
            <a:ln w="85725" cap="rnd">
              <a:solidFill>
                <a:srgbClr val="D19705"/>
              </a:solidFill>
              <a:prstDash val="solid"/>
              <a:round/>
            </a:ln>
          </p:spPr>
          <p:txBody>
            <a:bodyPr/>
            <a:lstStyle/>
            <a:p>
              <a:endParaRPr lang="en-GB"/>
            </a:p>
          </p:txBody>
        </p:sp>
        <p:sp>
          <p:nvSpPr>
            <p:cNvPr id="10" name="TextBox 10"/>
            <p:cNvSpPr txBox="1"/>
            <p:nvPr/>
          </p:nvSpPr>
          <p:spPr>
            <a:xfrm>
              <a:off x="0" y="-47625"/>
              <a:ext cx="1444490" cy="1439481"/>
            </a:xfrm>
            <a:prstGeom prst="rect">
              <a:avLst/>
            </a:prstGeom>
          </p:spPr>
          <p:txBody>
            <a:bodyPr lIns="46140" tIns="46140" rIns="46140" bIns="46140" rtlCol="0" anchor="ctr"/>
            <a:lstStyle/>
            <a:p>
              <a:pPr algn="ctr">
                <a:lnSpc>
                  <a:spcPts val="3306"/>
                </a:lnSpc>
              </a:pPr>
              <a:endParaRPr/>
            </a:p>
          </p:txBody>
        </p:sp>
      </p:grpSp>
      <p:grpSp>
        <p:nvGrpSpPr>
          <p:cNvPr id="11" name="Group 11"/>
          <p:cNvGrpSpPr/>
          <p:nvPr/>
        </p:nvGrpSpPr>
        <p:grpSpPr>
          <a:xfrm>
            <a:off x="12198551" y="3545777"/>
            <a:ext cx="5187557" cy="4988886"/>
            <a:chOff x="0" y="0"/>
            <a:chExt cx="6673155" cy="6651847"/>
          </a:xfrm>
        </p:grpSpPr>
        <p:grpSp>
          <p:nvGrpSpPr>
            <p:cNvPr id="12" name="Group 12"/>
            <p:cNvGrpSpPr/>
            <p:nvPr/>
          </p:nvGrpSpPr>
          <p:grpSpPr>
            <a:xfrm>
              <a:off x="0" y="0"/>
              <a:ext cx="6651847" cy="6651847"/>
              <a:chOff x="0" y="0"/>
              <a:chExt cx="812800" cy="812800"/>
            </a:xfrm>
          </p:grpSpPr>
          <p:sp>
            <p:nvSpPr>
              <p:cNvPr id="13" name="Freeform 13"/>
              <p:cNvSpPr/>
              <p:nvPr/>
            </p:nvSpPr>
            <p:spPr>
              <a:xfrm>
                <a:off x="0" y="0"/>
                <a:ext cx="812800" cy="812800"/>
              </a:xfrm>
              <a:custGeom>
                <a:avLst/>
                <a:gdLst/>
                <a:ahLst/>
                <a:cxnLst/>
                <a:rect l="l" t="t" r="r" b="b"/>
                <a:pathLst>
                  <a:path w="812800" h="812800">
                    <a:moveTo>
                      <a:pt x="127922" y="0"/>
                    </a:moveTo>
                    <a:lnTo>
                      <a:pt x="684878" y="0"/>
                    </a:lnTo>
                    <a:cubicBezTo>
                      <a:pt x="755527" y="0"/>
                      <a:pt x="812800" y="57273"/>
                      <a:pt x="812800" y="127922"/>
                    </a:cubicBezTo>
                    <a:lnTo>
                      <a:pt x="812800" y="684878"/>
                    </a:lnTo>
                    <a:cubicBezTo>
                      <a:pt x="812800" y="755527"/>
                      <a:pt x="755527" y="812800"/>
                      <a:pt x="684878" y="812800"/>
                    </a:cubicBezTo>
                    <a:lnTo>
                      <a:pt x="127922" y="812800"/>
                    </a:lnTo>
                    <a:cubicBezTo>
                      <a:pt x="57273" y="812800"/>
                      <a:pt x="0" y="755527"/>
                      <a:pt x="0" y="684878"/>
                    </a:cubicBezTo>
                    <a:lnTo>
                      <a:pt x="0" y="127922"/>
                    </a:lnTo>
                    <a:cubicBezTo>
                      <a:pt x="0" y="57273"/>
                      <a:pt x="57273" y="0"/>
                      <a:pt x="127922" y="0"/>
                    </a:cubicBezTo>
                    <a:close/>
                  </a:path>
                </a:pathLst>
              </a:custGeom>
              <a:solidFill>
                <a:srgbClr val="FFFFFF"/>
              </a:solidFill>
              <a:ln w="95250" cap="rnd">
                <a:solidFill>
                  <a:srgbClr val="D19705"/>
                </a:solidFill>
                <a:prstDash val="solid"/>
                <a:round/>
              </a:ln>
            </p:spPr>
            <p:txBody>
              <a:bodyPr/>
              <a:lstStyle/>
              <a:p>
                <a:endParaRPr lang="en-GB" dirty="0"/>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306"/>
                  </a:lnSpc>
                </a:pPr>
                <a:endParaRPr/>
              </a:p>
            </p:txBody>
          </p:sp>
        </p:grpSp>
        <p:sp>
          <p:nvSpPr>
            <p:cNvPr id="15" name="Freeform 15"/>
            <p:cNvSpPr/>
            <p:nvPr/>
          </p:nvSpPr>
          <p:spPr>
            <a:xfrm>
              <a:off x="889484"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6" name="Freeform 16"/>
            <p:cNvSpPr/>
            <p:nvPr/>
          </p:nvSpPr>
          <p:spPr>
            <a:xfrm>
              <a:off x="1859201"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7" name="TextBox 17"/>
            <p:cNvSpPr txBox="1"/>
            <p:nvPr/>
          </p:nvSpPr>
          <p:spPr>
            <a:xfrm>
              <a:off x="446050" y="410385"/>
              <a:ext cx="6227105" cy="704296"/>
            </a:xfrm>
            <a:prstGeom prst="rect">
              <a:avLst/>
            </a:prstGeom>
          </p:spPr>
          <p:txBody>
            <a:bodyPr lIns="0" tIns="0" rIns="0" bIns="0" rtlCol="0" anchor="t">
              <a:spAutoFit/>
            </a:bodyPr>
            <a:lstStyle/>
            <a:p>
              <a:pPr algn="l">
                <a:lnSpc>
                  <a:spcPts val="4377"/>
                </a:lnSpc>
              </a:pPr>
              <a:r>
                <a:rPr lang="en-US" sz="3126" spc="50" dirty="0">
                  <a:latin typeface="Filson Pro Bold"/>
                  <a:ea typeface="Filson Pro Bold"/>
                  <a:cs typeface="Filson Pro Bold"/>
                  <a:sym typeface="Filson Pro Bold"/>
                </a:rPr>
                <a:t>Post-18 Options</a:t>
              </a:r>
            </a:p>
          </p:txBody>
        </p:sp>
      </p:grpSp>
      <p:sp>
        <p:nvSpPr>
          <p:cNvPr id="20" name="TextBox 20"/>
          <p:cNvSpPr txBox="1"/>
          <p:nvPr/>
        </p:nvSpPr>
        <p:spPr>
          <a:xfrm>
            <a:off x="1425426" y="4622164"/>
            <a:ext cx="4667224" cy="3323987"/>
          </a:xfrm>
          <a:prstGeom prst="rect">
            <a:avLst/>
          </a:prstGeom>
        </p:spPr>
        <p:txBody>
          <a:bodyPr wrap="square" lIns="0" tIns="0" rIns="0" bIns="0" rtlCol="0" anchor="t">
            <a:spAutoFit/>
          </a:bodyPr>
          <a:lstStyle/>
          <a:p>
            <a:r>
              <a:rPr lang="en-GB" sz="2400" b="0" i="0" dirty="0">
                <a:effectLst/>
                <a:latin typeface="YAF2GzLAv1g 0"/>
              </a:rPr>
              <a:t>Courses:</a:t>
            </a:r>
          </a:p>
          <a:p>
            <a:pPr marL="342900" indent="-342900">
              <a:buFont typeface="Arial" panose="020B0604020202020204" pitchFamily="34" charset="0"/>
              <a:buChar char="•"/>
            </a:pPr>
            <a:r>
              <a:rPr lang="en-GB" sz="2400" b="0" i="0" dirty="0">
                <a:effectLst/>
                <a:latin typeface="YAF2GzLAv1g 0"/>
              </a:rPr>
              <a:t>A-Level French</a:t>
            </a:r>
          </a:p>
          <a:p>
            <a:pPr marL="342900" indent="-342900">
              <a:buFont typeface="Arial" panose="020B0604020202020204" pitchFamily="34" charset="0"/>
              <a:buChar char="•"/>
            </a:pPr>
            <a:r>
              <a:rPr lang="en-GB" sz="2400" b="0" i="0" dirty="0">
                <a:effectLst/>
                <a:latin typeface="YAF2GzLAv1g 0"/>
              </a:rPr>
              <a:t>A-Level Spanish</a:t>
            </a:r>
          </a:p>
          <a:p>
            <a:pPr marL="342900" indent="-342900">
              <a:buFont typeface="Arial" panose="020B0604020202020204" pitchFamily="34" charset="0"/>
              <a:buChar char="•"/>
            </a:pPr>
            <a:r>
              <a:rPr lang="en-GB" sz="2400" b="0" i="0" dirty="0">
                <a:effectLst/>
                <a:latin typeface="YAF2GzLAv1g 0"/>
              </a:rPr>
              <a:t>Level 2-3 Travel and Tourism</a:t>
            </a:r>
          </a:p>
          <a:p>
            <a:endParaRPr lang="en-GB" sz="2400" dirty="0">
              <a:latin typeface="YAF2GzLAv1g 0"/>
            </a:endParaRPr>
          </a:p>
          <a:p>
            <a:r>
              <a:rPr lang="en-GB" sz="2400" b="0" i="0" dirty="0">
                <a:effectLst/>
                <a:latin typeface="YAF2GzLAv1g 0"/>
              </a:rPr>
              <a:t>Apprenticeships:</a:t>
            </a:r>
          </a:p>
          <a:p>
            <a:pPr marL="342900" indent="-342900">
              <a:buFont typeface="Arial" panose="020B0604020202020204" pitchFamily="34" charset="0"/>
              <a:buChar char="•"/>
            </a:pPr>
            <a:r>
              <a:rPr lang="en-GB" sz="2400" b="0" i="0" dirty="0">
                <a:effectLst/>
                <a:latin typeface="YAF2GzLAv1g 0"/>
              </a:rPr>
              <a:t>Cultural Learning and Development Officer</a:t>
            </a:r>
          </a:p>
          <a:p>
            <a:pPr marL="342900" indent="-342900">
              <a:buFont typeface="Arial" panose="020B0604020202020204" pitchFamily="34" charset="0"/>
              <a:buChar char="•"/>
            </a:pPr>
            <a:r>
              <a:rPr lang="en-GB" sz="2400" b="0" i="0" dirty="0">
                <a:effectLst/>
                <a:latin typeface="YAF2GzLAv1g 0"/>
              </a:rPr>
              <a:t>Cabin Crew</a:t>
            </a:r>
            <a:endParaRPr lang="en-GB" sz="2400" dirty="0"/>
          </a:p>
        </p:txBody>
      </p:sp>
      <p:sp>
        <p:nvSpPr>
          <p:cNvPr id="21" name="TextBox 21"/>
          <p:cNvSpPr txBox="1"/>
          <p:nvPr/>
        </p:nvSpPr>
        <p:spPr>
          <a:xfrm>
            <a:off x="1425426" y="3874060"/>
            <a:ext cx="3600322" cy="547370"/>
          </a:xfrm>
          <a:prstGeom prst="rect">
            <a:avLst/>
          </a:prstGeom>
        </p:spPr>
        <p:txBody>
          <a:bodyPr lIns="0" tIns="0" rIns="0" bIns="0" rtlCol="0" anchor="t">
            <a:spAutoFit/>
          </a:bodyPr>
          <a:lstStyle/>
          <a:p>
            <a:pPr algn="l">
              <a:lnSpc>
                <a:spcPts val="4480"/>
              </a:lnSpc>
            </a:pPr>
            <a:r>
              <a:rPr lang="en-US" sz="3200" spc="51" dirty="0">
                <a:latin typeface="Filson Pro Bold"/>
                <a:ea typeface="Filson Pro Bold"/>
                <a:cs typeface="Filson Pro Bold"/>
                <a:sym typeface="Filson Pro Bold"/>
              </a:rPr>
              <a:t>Post-16 Options</a:t>
            </a:r>
          </a:p>
        </p:txBody>
      </p:sp>
      <p:sp>
        <p:nvSpPr>
          <p:cNvPr id="26" name="TextBox 26"/>
          <p:cNvSpPr txBox="1"/>
          <p:nvPr/>
        </p:nvSpPr>
        <p:spPr>
          <a:xfrm>
            <a:off x="12511622" y="4437499"/>
            <a:ext cx="4442888" cy="3323987"/>
          </a:xfrm>
          <a:prstGeom prst="rect">
            <a:avLst/>
          </a:prstGeom>
        </p:spPr>
        <p:txBody>
          <a:bodyPr wrap="square" lIns="0" tIns="0" rIns="0" bIns="0" rtlCol="0" anchor="t">
            <a:spAutoFit/>
          </a:bodyPr>
          <a:lstStyle/>
          <a:p>
            <a:pPr algn="l">
              <a:lnSpc>
                <a:spcPts val="2639"/>
              </a:lnSpc>
            </a:pPr>
            <a:r>
              <a:rPr lang="en-US" sz="2400" spc="-21" dirty="0">
                <a:ea typeface="Filson Pro"/>
                <a:cs typeface="Filson Pro"/>
                <a:sym typeface="Filson Pro"/>
              </a:rPr>
              <a:t>Example of Degree Courses:</a:t>
            </a:r>
          </a:p>
          <a:p>
            <a:pPr marL="342900" indent="-342900">
              <a:buFont typeface="Arial" panose="020B0604020202020204" pitchFamily="34" charset="0"/>
              <a:buChar char="•"/>
            </a:pPr>
            <a:r>
              <a:rPr lang="en-GB" sz="2400" b="0" i="0" dirty="0">
                <a:effectLst/>
                <a:latin typeface="YAF2GzLAv1g 0"/>
              </a:rPr>
              <a:t>BA (Hons) French</a:t>
            </a:r>
          </a:p>
          <a:p>
            <a:pPr marL="342900" indent="-342900">
              <a:buFont typeface="Arial" panose="020B0604020202020204" pitchFamily="34" charset="0"/>
              <a:buChar char="•"/>
            </a:pPr>
            <a:r>
              <a:rPr lang="en-GB" sz="2400" b="0" i="0" dirty="0">
                <a:effectLst/>
                <a:latin typeface="YAF2GzLAv1g 0"/>
              </a:rPr>
              <a:t>BA (Hons)Modern Languages</a:t>
            </a:r>
          </a:p>
          <a:p>
            <a:pPr marL="342900" indent="-342900">
              <a:buFont typeface="Arial" panose="020B0604020202020204" pitchFamily="34" charset="0"/>
              <a:buChar char="•"/>
            </a:pPr>
            <a:r>
              <a:rPr lang="en-GB" sz="2400" b="0" i="0" dirty="0">
                <a:effectLst/>
                <a:latin typeface="YAF2GzLAv1g 0"/>
              </a:rPr>
              <a:t>BA (Hons) Communications and Modern Languages</a:t>
            </a:r>
          </a:p>
          <a:p>
            <a:endParaRPr lang="en-GB" sz="2400" dirty="0">
              <a:latin typeface="YAF2GzLAv1g 0"/>
            </a:endParaRPr>
          </a:p>
          <a:p>
            <a:r>
              <a:rPr lang="en-GB" sz="2400" b="0" i="0" dirty="0">
                <a:effectLst/>
                <a:latin typeface="YAF2GzLAv1g 0"/>
              </a:rPr>
              <a:t>Apprenticeships:</a:t>
            </a:r>
          </a:p>
          <a:p>
            <a:pPr marL="342900" indent="-342900">
              <a:buFont typeface="Arial" panose="020B0604020202020204" pitchFamily="34" charset="0"/>
              <a:buChar char="•"/>
            </a:pPr>
            <a:r>
              <a:rPr lang="en-GB" sz="2400" b="0" i="0" dirty="0">
                <a:effectLst/>
                <a:latin typeface="YAF2GzLAv1g 0"/>
              </a:rPr>
              <a:t>Teacher</a:t>
            </a:r>
          </a:p>
          <a:p>
            <a:pPr marL="342900" indent="-342900">
              <a:buFont typeface="Arial" panose="020B0604020202020204" pitchFamily="34" charset="0"/>
              <a:buChar char="•"/>
            </a:pPr>
            <a:r>
              <a:rPr lang="en-GB" sz="2400" b="0" i="0" dirty="0">
                <a:effectLst/>
                <a:latin typeface="YAF2GzLAv1g 0"/>
              </a:rPr>
              <a:t>Hospitality Manager</a:t>
            </a:r>
            <a:endParaRPr lang="en-GB" sz="2400" dirty="0"/>
          </a:p>
        </p:txBody>
      </p:sp>
      <p:pic>
        <p:nvPicPr>
          <p:cNvPr id="32" name="Picture 31">
            <a:extLst>
              <a:ext uri="{FF2B5EF4-FFF2-40B4-BE49-F238E27FC236}">
                <a16:creationId xmlns:a16="http://schemas.microsoft.com/office/drawing/2014/main" id="{52B62A87-CC4C-8DBC-5ECD-F7DB2D6ECD30}"/>
              </a:ext>
            </a:extLst>
          </p:cNvPr>
          <p:cNvPicPr>
            <a:picLocks noChangeAspect="1"/>
          </p:cNvPicPr>
          <p:nvPr/>
        </p:nvPicPr>
        <p:blipFill>
          <a:blip r:embed="rId6"/>
          <a:stretch>
            <a:fillRect/>
          </a:stretch>
        </p:blipFill>
        <p:spPr>
          <a:xfrm>
            <a:off x="228600" y="9199132"/>
            <a:ext cx="3549651" cy="918945"/>
          </a:xfrm>
          <a:prstGeom prst="rect">
            <a:avLst/>
          </a:prstGeom>
        </p:spPr>
      </p:pic>
      <p:grpSp>
        <p:nvGrpSpPr>
          <p:cNvPr id="2" name="Group 13">
            <a:extLst>
              <a:ext uri="{FF2B5EF4-FFF2-40B4-BE49-F238E27FC236}">
                <a16:creationId xmlns:a16="http://schemas.microsoft.com/office/drawing/2014/main" id="{4CE1BA02-B08E-F0ED-761F-DA8B983B15E7}"/>
              </a:ext>
            </a:extLst>
          </p:cNvPr>
          <p:cNvGrpSpPr/>
          <p:nvPr/>
        </p:nvGrpSpPr>
        <p:grpSpPr>
          <a:xfrm>
            <a:off x="2222507" y="231027"/>
            <a:ext cx="13182600" cy="2436110"/>
            <a:chOff x="0" y="0"/>
            <a:chExt cx="4240202" cy="812800"/>
          </a:xfrm>
        </p:grpSpPr>
        <p:sp>
          <p:nvSpPr>
            <p:cNvPr id="6" name="Freeform 14">
              <a:extLst>
                <a:ext uri="{FF2B5EF4-FFF2-40B4-BE49-F238E27FC236}">
                  <a16:creationId xmlns:a16="http://schemas.microsoft.com/office/drawing/2014/main" id="{0C783EA1-12A2-FEAE-2A1B-D82190D895A8}"/>
                </a:ext>
              </a:extLst>
            </p:cNvPr>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D19705"/>
            </a:solidFill>
            <a:ln w="95250" cap="rnd">
              <a:solidFill>
                <a:srgbClr val="FFFFFF"/>
              </a:solidFill>
              <a:prstDash val="solid"/>
              <a:round/>
            </a:ln>
          </p:spPr>
          <p:txBody>
            <a:bodyPr/>
            <a:lstStyle/>
            <a:p>
              <a:endParaRPr lang="en-GB"/>
            </a:p>
          </p:txBody>
        </p:sp>
        <p:sp>
          <p:nvSpPr>
            <p:cNvPr id="22" name="TextBox 15">
              <a:extLst>
                <a:ext uri="{FF2B5EF4-FFF2-40B4-BE49-F238E27FC236}">
                  <a16:creationId xmlns:a16="http://schemas.microsoft.com/office/drawing/2014/main" id="{8A66660F-672D-95C7-76B9-8ED380E07828}"/>
                </a:ext>
              </a:extLst>
            </p:cNvPr>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25" name="TextBox 25"/>
          <p:cNvSpPr txBox="1"/>
          <p:nvPr/>
        </p:nvSpPr>
        <p:spPr>
          <a:xfrm>
            <a:off x="2527306" y="569039"/>
            <a:ext cx="12573000" cy="1797223"/>
          </a:xfrm>
          <a:prstGeom prst="rect">
            <a:avLst/>
          </a:prstGeom>
        </p:spPr>
        <p:txBody>
          <a:bodyPr wrap="square" lIns="0" tIns="0" rIns="0" bIns="0" rtlCol="0" anchor="t">
            <a:spAutoFit/>
          </a:bodyPr>
          <a:lstStyle/>
          <a:p>
            <a:pPr algn="ctr">
              <a:lnSpc>
                <a:spcPts val="7200"/>
              </a:lnSpc>
            </a:pPr>
            <a:r>
              <a:rPr lang="en-US" sz="5400" spc="7" dirty="0">
                <a:solidFill>
                  <a:schemeClr val="bg1"/>
                </a:solidFill>
                <a:latin typeface="Filson Pro Medium"/>
                <a:ea typeface="Filson Pro Medium"/>
                <a:cs typeface="Filson Pro Medium"/>
                <a:sym typeface="Filson Pro Medium"/>
              </a:rPr>
              <a:t>What pathways could you take to get there?</a:t>
            </a:r>
          </a:p>
        </p:txBody>
      </p:sp>
      <p:pic>
        <p:nvPicPr>
          <p:cNvPr id="7" name="Picture 6">
            <a:hlinkClick r:id="rId7"/>
            <a:extLst>
              <a:ext uri="{FF2B5EF4-FFF2-40B4-BE49-F238E27FC236}">
                <a16:creationId xmlns:a16="http://schemas.microsoft.com/office/drawing/2014/main" id="{4B493E6C-F9A3-7665-0DB4-03BC32E78F2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7094464" y="9204504"/>
            <a:ext cx="918159" cy="942597"/>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
        <p:nvSpPr>
          <p:cNvPr id="23" name="Rectangle: Rounded Corners 22">
            <a:hlinkClick r:id="rId9" action="ppaction://hlinksldjump"/>
            <a:extLst>
              <a:ext uri="{FF2B5EF4-FFF2-40B4-BE49-F238E27FC236}">
                <a16:creationId xmlns:a16="http://schemas.microsoft.com/office/drawing/2014/main" id="{93303E57-725D-13B3-E394-C10F9764F5A3}"/>
              </a:ext>
            </a:extLst>
          </p:cNvPr>
          <p:cNvSpPr/>
          <p:nvPr/>
        </p:nvSpPr>
        <p:spPr>
          <a:xfrm>
            <a:off x="6501399" y="9334500"/>
            <a:ext cx="4624815" cy="817974"/>
          </a:xfrm>
          <a:prstGeom prst="roundRect">
            <a:avLst/>
          </a:prstGeom>
          <a:solidFill>
            <a:srgbClr val="0070C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Click here to go to next slides showing how to use Careerpilot to research jobs</a:t>
            </a:r>
          </a:p>
        </p:txBody>
      </p:sp>
    </p:spTree>
    <p:extLst>
      <p:ext uri="{BB962C8B-B14F-4D97-AF65-F5344CB8AC3E}">
        <p14:creationId xmlns:p14="http://schemas.microsoft.com/office/powerpoint/2010/main" val="1238032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AF564E8-E3D1-15CB-2F8A-52B85DADCF6D}"/>
              </a:ext>
            </a:extLst>
          </p:cNvPr>
          <p:cNvPicPr>
            <a:picLocks noChangeAspect="1"/>
          </p:cNvPicPr>
          <p:nvPr/>
        </p:nvPicPr>
        <p:blipFill>
          <a:blip r:embed="rId3">
            <a:extLst>
              <a:ext uri="{28A0092B-C50C-407E-A947-70E740481C1C}">
                <a14:useLocalDpi xmlns:a14="http://schemas.microsoft.com/office/drawing/2010/main" val="0"/>
              </a:ext>
            </a:extLst>
          </a:blip>
          <a:srcRect l="11080" r="11080"/>
          <a:stretch/>
        </p:blipFill>
        <p:spPr>
          <a:xfrm>
            <a:off x="-16564" y="0"/>
            <a:ext cx="18287999" cy="9646627"/>
          </a:xfrm>
          <a:prstGeom prst="rect">
            <a:avLst/>
          </a:prstGeom>
        </p:spPr>
      </p:pic>
      <p:grpSp>
        <p:nvGrpSpPr>
          <p:cNvPr id="3" name="Group 3"/>
          <p:cNvGrpSpPr/>
          <p:nvPr/>
        </p:nvGrpSpPr>
        <p:grpSpPr>
          <a:xfrm>
            <a:off x="-16564"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sp>
        <p:nvSpPr>
          <p:cNvPr id="7" name="Freeform 7"/>
          <p:cNvSpPr/>
          <p:nvPr/>
        </p:nvSpPr>
        <p:spPr>
          <a:xfrm>
            <a:off x="6978433" y="9423533"/>
            <a:ext cx="3670748" cy="763710"/>
          </a:xfrm>
          <a:custGeom>
            <a:avLst/>
            <a:gdLst/>
            <a:ahLst/>
            <a:cxnLst/>
            <a:rect l="l" t="t" r="r" b="b"/>
            <a:pathLst>
              <a:path w="3670748" h="763710">
                <a:moveTo>
                  <a:pt x="0" y="0"/>
                </a:moveTo>
                <a:lnTo>
                  <a:pt x="3670748" y="0"/>
                </a:lnTo>
                <a:lnTo>
                  <a:pt x="3670748" y="763710"/>
                </a:lnTo>
                <a:lnTo>
                  <a:pt x="0" y="763710"/>
                </a:lnTo>
                <a:lnTo>
                  <a:pt x="0" y="0"/>
                </a:lnTo>
                <a:close/>
              </a:path>
            </a:pathLst>
          </a:custGeom>
          <a:blipFill>
            <a:blip r:embed="rId4"/>
            <a:stretch>
              <a:fillRect/>
            </a:stretch>
          </a:blipFill>
        </p:spPr>
        <p:txBody>
          <a:bodyPr/>
          <a:lstStyle/>
          <a:p>
            <a:endParaRPr lang="en-GB"/>
          </a:p>
        </p:txBody>
      </p:sp>
      <p:grpSp>
        <p:nvGrpSpPr>
          <p:cNvPr id="8" name="Group 8"/>
          <p:cNvGrpSpPr/>
          <p:nvPr/>
        </p:nvGrpSpPr>
        <p:grpSpPr>
          <a:xfrm>
            <a:off x="11506200" y="3403220"/>
            <a:ext cx="5834687" cy="4542554"/>
            <a:chOff x="0" y="0"/>
            <a:chExt cx="1627827" cy="1267333"/>
          </a:xfrm>
        </p:grpSpPr>
        <p:sp>
          <p:nvSpPr>
            <p:cNvPr id="9" name="Freeform 9"/>
            <p:cNvSpPr/>
            <p:nvPr/>
          </p:nvSpPr>
          <p:spPr>
            <a:xfrm>
              <a:off x="0" y="0"/>
              <a:ext cx="1627827" cy="1267333"/>
            </a:xfrm>
            <a:custGeom>
              <a:avLst/>
              <a:gdLst/>
              <a:ahLst/>
              <a:cxnLst/>
              <a:rect l="l" t="t" r="r" b="b"/>
              <a:pathLst>
                <a:path w="1627827" h="1267333">
                  <a:moveTo>
                    <a:pt x="63873" y="0"/>
                  </a:moveTo>
                  <a:lnTo>
                    <a:pt x="1563954" y="0"/>
                  </a:lnTo>
                  <a:cubicBezTo>
                    <a:pt x="1599230" y="0"/>
                    <a:pt x="1627827" y="28597"/>
                    <a:pt x="1627827" y="63873"/>
                  </a:cubicBezTo>
                  <a:lnTo>
                    <a:pt x="1627827" y="1203460"/>
                  </a:lnTo>
                  <a:cubicBezTo>
                    <a:pt x="1627827" y="1238736"/>
                    <a:pt x="1599230" y="1267333"/>
                    <a:pt x="1563954" y="1267333"/>
                  </a:cubicBezTo>
                  <a:lnTo>
                    <a:pt x="63873" y="1267333"/>
                  </a:lnTo>
                  <a:cubicBezTo>
                    <a:pt x="28597" y="1267333"/>
                    <a:pt x="0" y="1238736"/>
                    <a:pt x="0" y="1203460"/>
                  </a:cubicBezTo>
                  <a:lnTo>
                    <a:pt x="0" y="63873"/>
                  </a:lnTo>
                  <a:cubicBezTo>
                    <a:pt x="0" y="28597"/>
                    <a:pt x="28597" y="0"/>
                    <a:pt x="63873" y="0"/>
                  </a:cubicBezTo>
                  <a:close/>
                </a:path>
              </a:pathLst>
            </a:custGeom>
            <a:solidFill>
              <a:srgbClr val="FFFFFF"/>
            </a:solidFill>
            <a:ln w="85725" cap="rnd">
              <a:solidFill>
                <a:srgbClr val="455460"/>
              </a:solidFill>
              <a:prstDash val="solid"/>
              <a:round/>
            </a:ln>
          </p:spPr>
          <p:txBody>
            <a:bodyPr/>
            <a:lstStyle/>
            <a:p>
              <a:endParaRPr lang="en-GB" dirty="0"/>
            </a:p>
          </p:txBody>
        </p:sp>
        <p:sp>
          <p:nvSpPr>
            <p:cNvPr id="10" name="TextBox 10"/>
            <p:cNvSpPr txBox="1"/>
            <p:nvPr/>
          </p:nvSpPr>
          <p:spPr>
            <a:xfrm>
              <a:off x="0" y="-47625"/>
              <a:ext cx="1627827" cy="1314958"/>
            </a:xfrm>
            <a:prstGeom prst="rect">
              <a:avLst/>
            </a:prstGeom>
          </p:spPr>
          <p:txBody>
            <a:bodyPr lIns="46140" tIns="46140" rIns="46140" bIns="46140" rtlCol="0" anchor="ctr"/>
            <a:lstStyle/>
            <a:p>
              <a:pPr algn="ctr">
                <a:lnSpc>
                  <a:spcPts val="3306"/>
                </a:lnSpc>
              </a:pPr>
              <a:endParaRPr/>
            </a:p>
          </p:txBody>
        </p:sp>
      </p:grpSp>
      <p:grpSp>
        <p:nvGrpSpPr>
          <p:cNvPr id="13" name="Group 13"/>
          <p:cNvGrpSpPr/>
          <p:nvPr/>
        </p:nvGrpSpPr>
        <p:grpSpPr>
          <a:xfrm>
            <a:off x="2222507" y="231027"/>
            <a:ext cx="13182600" cy="2436110"/>
            <a:chOff x="0" y="0"/>
            <a:chExt cx="4240202" cy="812800"/>
          </a:xfrm>
        </p:grpSpPr>
        <p:sp>
          <p:nvSpPr>
            <p:cNvPr id="14" name="Freeform 14"/>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455460"/>
            </a:solidFill>
            <a:ln w="95250" cap="rnd">
              <a:solidFill>
                <a:srgbClr val="FFFFFF"/>
              </a:solidFill>
              <a:prstDash val="solid"/>
              <a:round/>
            </a:ln>
          </p:spPr>
          <p:txBody>
            <a:bodyPr/>
            <a:lstStyle/>
            <a:p>
              <a:endParaRPr lang="en-GB"/>
            </a:p>
          </p:txBody>
        </p:sp>
        <p:sp>
          <p:nvSpPr>
            <p:cNvPr id="15" name="TextBox 15"/>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16" name="TextBox 16"/>
          <p:cNvSpPr txBox="1"/>
          <p:nvPr/>
        </p:nvSpPr>
        <p:spPr>
          <a:xfrm>
            <a:off x="11785365" y="3681811"/>
            <a:ext cx="5276356" cy="540276"/>
          </a:xfrm>
          <a:prstGeom prst="rect">
            <a:avLst/>
          </a:prstGeom>
        </p:spPr>
        <p:txBody>
          <a:bodyPr wrap="square" lIns="0" tIns="0" rIns="0" bIns="0" rtlCol="0" anchor="t">
            <a:spAutoFit/>
          </a:bodyPr>
          <a:lstStyle/>
          <a:p>
            <a:pPr algn="l">
              <a:lnSpc>
                <a:spcPts val="4480"/>
              </a:lnSpc>
            </a:pPr>
            <a:r>
              <a:rPr lang="en-US" sz="3200" spc="51" dirty="0">
                <a:latin typeface="Filson Pro Bold"/>
                <a:ea typeface="Filson Pro Bold"/>
                <a:cs typeface="Filson Pro Bold"/>
                <a:sym typeface="Filson Pro Bold"/>
              </a:rPr>
              <a:t>Future Careers Ideas</a:t>
            </a:r>
          </a:p>
        </p:txBody>
      </p:sp>
      <p:sp>
        <p:nvSpPr>
          <p:cNvPr id="17" name="TextBox 17"/>
          <p:cNvSpPr txBox="1"/>
          <p:nvPr/>
        </p:nvSpPr>
        <p:spPr>
          <a:xfrm>
            <a:off x="11785365" y="4307439"/>
            <a:ext cx="4965183" cy="3447098"/>
          </a:xfrm>
          <a:prstGeom prst="rect">
            <a:avLst/>
          </a:prstGeom>
        </p:spPr>
        <p:txBody>
          <a:bodyPr lIns="0" tIns="0" rIns="0" bIns="0" rtlCol="0" anchor="t">
            <a:spAutoFit/>
          </a:bodyPr>
          <a:lstStyle/>
          <a:p>
            <a:pPr marL="285750" indent="-285750">
              <a:buFont typeface="Arial" panose="020B0604020202020204" pitchFamily="34" charset="0"/>
              <a:buChar char="•"/>
            </a:pPr>
            <a:r>
              <a:rPr lang="en-GB" sz="2800" b="1" dirty="0"/>
              <a:t>Actuary</a:t>
            </a:r>
            <a:endParaRPr lang="en-GB" sz="2800" dirty="0"/>
          </a:p>
          <a:p>
            <a:pPr marL="285750" indent="-285750">
              <a:buFont typeface="Arial" panose="020B0604020202020204" pitchFamily="34" charset="0"/>
              <a:buChar char="•"/>
            </a:pPr>
            <a:r>
              <a:rPr lang="en-GB" sz="2800" b="1" dirty="0"/>
              <a:t>Civil Engineer</a:t>
            </a:r>
            <a:endParaRPr lang="en-GB" sz="2800" dirty="0"/>
          </a:p>
          <a:p>
            <a:pPr marL="285750" indent="-285750">
              <a:buFont typeface="Arial" panose="020B0604020202020204" pitchFamily="34" charset="0"/>
              <a:buChar char="•"/>
            </a:pPr>
            <a:r>
              <a:rPr lang="en-GB" sz="2800" b="1" dirty="0"/>
              <a:t>Data Analyst-Statistician</a:t>
            </a:r>
            <a:endParaRPr lang="en-GB" sz="2800" dirty="0"/>
          </a:p>
          <a:p>
            <a:pPr marL="285750" indent="-285750">
              <a:buFont typeface="Arial" panose="020B0604020202020204" pitchFamily="34" charset="0"/>
              <a:buChar char="•"/>
            </a:pPr>
            <a:r>
              <a:rPr lang="en-GB" sz="2800" b="1" dirty="0"/>
              <a:t>E-commerce Manager</a:t>
            </a:r>
            <a:endParaRPr lang="en-GB" sz="2800" dirty="0"/>
          </a:p>
          <a:p>
            <a:pPr marL="285750" indent="-285750">
              <a:buFont typeface="Arial" panose="020B0604020202020204" pitchFamily="34" charset="0"/>
              <a:buChar char="•"/>
            </a:pPr>
            <a:r>
              <a:rPr lang="en-GB" sz="2800" b="1" dirty="0"/>
              <a:t>Air Traffic Controller</a:t>
            </a:r>
            <a:endParaRPr lang="en-GB" sz="2800" dirty="0"/>
          </a:p>
          <a:p>
            <a:pPr marL="285750" indent="-285750">
              <a:buFont typeface="Arial" panose="020B0604020202020204" pitchFamily="34" charset="0"/>
              <a:buChar char="•"/>
            </a:pPr>
            <a:r>
              <a:rPr lang="en-GB" sz="2800" b="1" dirty="0"/>
              <a:t>Mortgage Advisor</a:t>
            </a:r>
            <a:endParaRPr lang="en-GB" sz="2800" dirty="0"/>
          </a:p>
          <a:p>
            <a:pPr marL="285750" indent="-285750">
              <a:buFont typeface="Arial" panose="020B0604020202020204" pitchFamily="34" charset="0"/>
              <a:buChar char="•"/>
            </a:pPr>
            <a:r>
              <a:rPr lang="en-GB" sz="2800" b="1" dirty="0"/>
              <a:t>Public Finance Accountant</a:t>
            </a:r>
            <a:endParaRPr lang="en-GB" sz="2800" dirty="0"/>
          </a:p>
          <a:p>
            <a:pPr marL="285750" indent="-285750">
              <a:buFont typeface="Arial" panose="020B0604020202020204" pitchFamily="34" charset="0"/>
              <a:buChar char="•"/>
            </a:pPr>
            <a:r>
              <a:rPr lang="en-GB" sz="2800" b="1" dirty="0"/>
              <a:t>Stockbroker</a:t>
            </a:r>
            <a:endParaRPr lang="en-GB" sz="2800" dirty="0"/>
          </a:p>
        </p:txBody>
      </p:sp>
      <p:sp>
        <p:nvSpPr>
          <p:cNvPr id="18" name="TextBox 18"/>
          <p:cNvSpPr txBox="1"/>
          <p:nvPr/>
        </p:nvSpPr>
        <p:spPr>
          <a:xfrm>
            <a:off x="2374906" y="441850"/>
            <a:ext cx="12877801" cy="1999202"/>
          </a:xfrm>
          <a:prstGeom prst="rect">
            <a:avLst/>
          </a:prstGeom>
        </p:spPr>
        <p:txBody>
          <a:bodyPr wrap="square" lIns="0" tIns="0" rIns="0" bIns="0" rtlCol="0" anchor="t">
            <a:spAutoFit/>
          </a:bodyPr>
          <a:lstStyle/>
          <a:p>
            <a:pPr algn="ctr">
              <a:lnSpc>
                <a:spcPts val="8099"/>
              </a:lnSpc>
            </a:pPr>
            <a:r>
              <a:rPr lang="en-US" sz="5400" spc="8" dirty="0">
                <a:solidFill>
                  <a:schemeClr val="bg1"/>
                </a:solidFill>
                <a:latin typeface="Filson Pro Medium"/>
                <a:ea typeface="Filson Pro Medium"/>
                <a:cs typeface="Filson Pro Medium"/>
                <a:sym typeface="Filson Pro Medium"/>
              </a:rPr>
              <a:t>Where could you take your love of</a:t>
            </a:r>
            <a:br>
              <a:rPr lang="en-US" sz="5400" spc="8" dirty="0">
                <a:solidFill>
                  <a:schemeClr val="bg1"/>
                </a:solidFill>
                <a:latin typeface="Filson Pro Medium"/>
                <a:ea typeface="Filson Pro Medium"/>
                <a:cs typeface="Filson Pro Medium"/>
                <a:sym typeface="Filson Pro Medium"/>
              </a:rPr>
            </a:br>
            <a:r>
              <a:rPr lang="en-US" sz="5400" spc="8" dirty="0" err="1">
                <a:solidFill>
                  <a:schemeClr val="bg1"/>
                </a:solidFill>
                <a:latin typeface="Filson Pro Medium"/>
                <a:ea typeface="Filson Pro Medium"/>
                <a:cs typeface="Filson Pro Medium"/>
                <a:sym typeface="Filson Pro Medium"/>
              </a:rPr>
              <a:t>Maths</a:t>
            </a:r>
            <a:r>
              <a:rPr lang="en-US" sz="5400" spc="8" dirty="0">
                <a:solidFill>
                  <a:schemeClr val="bg1"/>
                </a:solidFill>
                <a:latin typeface="Filson Pro Medium"/>
                <a:ea typeface="Filson Pro Medium"/>
                <a:cs typeface="Filson Pro Medium"/>
                <a:sym typeface="Filson Pro Medium"/>
              </a:rPr>
              <a:t>?</a:t>
            </a:r>
          </a:p>
        </p:txBody>
      </p:sp>
      <p:pic>
        <p:nvPicPr>
          <p:cNvPr id="21" name="Picture 20">
            <a:extLst>
              <a:ext uri="{FF2B5EF4-FFF2-40B4-BE49-F238E27FC236}">
                <a16:creationId xmlns:a16="http://schemas.microsoft.com/office/drawing/2014/main" id="{84558185-22C9-D4CD-E690-7F5E68ADEB07}"/>
              </a:ext>
            </a:extLst>
          </p:cNvPr>
          <p:cNvPicPr>
            <a:picLocks noChangeAspect="1"/>
          </p:cNvPicPr>
          <p:nvPr/>
        </p:nvPicPr>
        <p:blipFill>
          <a:blip r:embed="rId5"/>
          <a:stretch>
            <a:fillRect/>
          </a:stretch>
        </p:blipFill>
        <p:spPr>
          <a:xfrm>
            <a:off x="228600" y="9199132"/>
            <a:ext cx="3549651" cy="918945"/>
          </a:xfrm>
          <a:prstGeom prst="rect">
            <a:avLst/>
          </a:prstGeom>
        </p:spPr>
      </p:pic>
      <p:pic>
        <p:nvPicPr>
          <p:cNvPr id="6" name="Picture 5">
            <a:hlinkClick r:id="rId6"/>
            <a:extLst>
              <a:ext uri="{FF2B5EF4-FFF2-40B4-BE49-F238E27FC236}">
                <a16:creationId xmlns:a16="http://schemas.microsoft.com/office/drawing/2014/main" id="{02379DB2-7008-60E0-0CEE-2DED19D9CE6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7095337" y="9204504"/>
            <a:ext cx="916413" cy="942597"/>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Tree>
    <p:extLst>
      <p:ext uri="{BB962C8B-B14F-4D97-AF65-F5344CB8AC3E}">
        <p14:creationId xmlns:p14="http://schemas.microsoft.com/office/powerpoint/2010/main" val="402055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25B818BF-788B-B38A-E733-866BAB87AFD4}"/>
              </a:ext>
            </a:extLst>
          </p:cNvPr>
          <p:cNvPicPr>
            <a:picLocks noChangeAspect="1"/>
          </p:cNvPicPr>
          <p:nvPr/>
        </p:nvPicPr>
        <p:blipFill>
          <a:blip r:embed="rId3">
            <a:extLst>
              <a:ext uri="{28A0092B-C50C-407E-A947-70E740481C1C}">
                <a14:useLocalDpi xmlns:a14="http://schemas.microsoft.com/office/drawing/2010/main" val="0"/>
              </a:ext>
            </a:extLst>
          </a:blip>
          <a:srcRect t="864" b="864"/>
          <a:stretch/>
        </p:blipFill>
        <p:spPr>
          <a:xfrm>
            <a:off x="-13252" y="0"/>
            <a:ext cx="18301252" cy="10118077"/>
          </a:xfrm>
          <a:prstGeom prst="rect">
            <a:avLst/>
          </a:prstGeom>
        </p:spPr>
      </p:pic>
      <p:grpSp>
        <p:nvGrpSpPr>
          <p:cNvPr id="3" name="Group 3"/>
          <p:cNvGrpSpPr/>
          <p:nvPr/>
        </p:nvGrpSpPr>
        <p:grpSpPr>
          <a:xfrm>
            <a:off x="-13252" y="9075031"/>
            <a:ext cx="18301252"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grpSp>
        <p:nvGrpSpPr>
          <p:cNvPr id="8" name="Group 8"/>
          <p:cNvGrpSpPr/>
          <p:nvPr/>
        </p:nvGrpSpPr>
        <p:grpSpPr>
          <a:xfrm>
            <a:off x="1094241" y="3545777"/>
            <a:ext cx="5177544" cy="4988885"/>
            <a:chOff x="0" y="0"/>
            <a:chExt cx="1444490" cy="1391856"/>
          </a:xfrm>
        </p:grpSpPr>
        <p:sp>
          <p:nvSpPr>
            <p:cNvPr id="9" name="Freeform 9"/>
            <p:cNvSpPr/>
            <p:nvPr/>
          </p:nvSpPr>
          <p:spPr>
            <a:xfrm>
              <a:off x="0" y="0"/>
              <a:ext cx="1444490" cy="1391856"/>
            </a:xfrm>
            <a:custGeom>
              <a:avLst/>
              <a:gdLst/>
              <a:ahLst/>
              <a:cxnLst/>
              <a:rect l="l" t="t" r="r" b="b"/>
              <a:pathLst>
                <a:path w="1444490" h="1391856">
                  <a:moveTo>
                    <a:pt x="71980" y="0"/>
                  </a:moveTo>
                  <a:lnTo>
                    <a:pt x="1372510" y="0"/>
                  </a:lnTo>
                  <a:cubicBezTo>
                    <a:pt x="1412264" y="0"/>
                    <a:pt x="1444490" y="32227"/>
                    <a:pt x="1444490" y="71980"/>
                  </a:cubicBezTo>
                  <a:lnTo>
                    <a:pt x="1444490" y="1319875"/>
                  </a:lnTo>
                  <a:cubicBezTo>
                    <a:pt x="1444490" y="1338966"/>
                    <a:pt x="1436906" y="1357274"/>
                    <a:pt x="1423408" y="1370773"/>
                  </a:cubicBezTo>
                  <a:cubicBezTo>
                    <a:pt x="1409909" y="1384272"/>
                    <a:pt x="1391600" y="1391856"/>
                    <a:pt x="1372510" y="1391856"/>
                  </a:cubicBezTo>
                  <a:lnTo>
                    <a:pt x="71980" y="1391856"/>
                  </a:lnTo>
                  <a:cubicBezTo>
                    <a:pt x="32227" y="1391856"/>
                    <a:pt x="0" y="1359629"/>
                    <a:pt x="0" y="1319875"/>
                  </a:cubicBezTo>
                  <a:lnTo>
                    <a:pt x="0" y="71980"/>
                  </a:lnTo>
                  <a:cubicBezTo>
                    <a:pt x="0" y="32227"/>
                    <a:pt x="32227" y="0"/>
                    <a:pt x="71980" y="0"/>
                  </a:cubicBezTo>
                  <a:close/>
                </a:path>
              </a:pathLst>
            </a:custGeom>
            <a:solidFill>
              <a:srgbClr val="FFFFFF"/>
            </a:solidFill>
            <a:ln w="85725" cap="rnd">
              <a:solidFill>
                <a:srgbClr val="455460"/>
              </a:solidFill>
              <a:prstDash val="solid"/>
              <a:round/>
            </a:ln>
          </p:spPr>
          <p:txBody>
            <a:bodyPr/>
            <a:lstStyle/>
            <a:p>
              <a:endParaRPr lang="en-GB"/>
            </a:p>
          </p:txBody>
        </p:sp>
        <p:sp>
          <p:nvSpPr>
            <p:cNvPr id="10" name="TextBox 10"/>
            <p:cNvSpPr txBox="1"/>
            <p:nvPr/>
          </p:nvSpPr>
          <p:spPr>
            <a:xfrm>
              <a:off x="0" y="-47625"/>
              <a:ext cx="1444490" cy="1439481"/>
            </a:xfrm>
            <a:prstGeom prst="rect">
              <a:avLst/>
            </a:prstGeom>
          </p:spPr>
          <p:txBody>
            <a:bodyPr lIns="46140" tIns="46140" rIns="46140" bIns="46140" rtlCol="0" anchor="ctr"/>
            <a:lstStyle/>
            <a:p>
              <a:pPr algn="ctr">
                <a:lnSpc>
                  <a:spcPts val="3306"/>
                </a:lnSpc>
              </a:pPr>
              <a:endParaRPr/>
            </a:p>
          </p:txBody>
        </p:sp>
      </p:grpSp>
      <p:grpSp>
        <p:nvGrpSpPr>
          <p:cNvPr id="11" name="Group 11"/>
          <p:cNvGrpSpPr/>
          <p:nvPr/>
        </p:nvGrpSpPr>
        <p:grpSpPr>
          <a:xfrm>
            <a:off x="12198551" y="3545777"/>
            <a:ext cx="5187557" cy="4988886"/>
            <a:chOff x="0" y="0"/>
            <a:chExt cx="6673155" cy="6651847"/>
          </a:xfrm>
        </p:grpSpPr>
        <p:grpSp>
          <p:nvGrpSpPr>
            <p:cNvPr id="12" name="Group 12"/>
            <p:cNvGrpSpPr/>
            <p:nvPr/>
          </p:nvGrpSpPr>
          <p:grpSpPr>
            <a:xfrm>
              <a:off x="0" y="0"/>
              <a:ext cx="6651847" cy="6651847"/>
              <a:chOff x="0" y="0"/>
              <a:chExt cx="812800" cy="812800"/>
            </a:xfrm>
          </p:grpSpPr>
          <p:sp>
            <p:nvSpPr>
              <p:cNvPr id="13" name="Freeform 13"/>
              <p:cNvSpPr/>
              <p:nvPr/>
            </p:nvSpPr>
            <p:spPr>
              <a:xfrm>
                <a:off x="0" y="0"/>
                <a:ext cx="812800" cy="812800"/>
              </a:xfrm>
              <a:custGeom>
                <a:avLst/>
                <a:gdLst/>
                <a:ahLst/>
                <a:cxnLst/>
                <a:rect l="l" t="t" r="r" b="b"/>
                <a:pathLst>
                  <a:path w="812800" h="812800">
                    <a:moveTo>
                      <a:pt x="127922" y="0"/>
                    </a:moveTo>
                    <a:lnTo>
                      <a:pt x="684878" y="0"/>
                    </a:lnTo>
                    <a:cubicBezTo>
                      <a:pt x="755527" y="0"/>
                      <a:pt x="812800" y="57273"/>
                      <a:pt x="812800" y="127922"/>
                    </a:cubicBezTo>
                    <a:lnTo>
                      <a:pt x="812800" y="684878"/>
                    </a:lnTo>
                    <a:cubicBezTo>
                      <a:pt x="812800" y="755527"/>
                      <a:pt x="755527" y="812800"/>
                      <a:pt x="684878" y="812800"/>
                    </a:cubicBezTo>
                    <a:lnTo>
                      <a:pt x="127922" y="812800"/>
                    </a:lnTo>
                    <a:cubicBezTo>
                      <a:pt x="57273" y="812800"/>
                      <a:pt x="0" y="755527"/>
                      <a:pt x="0" y="684878"/>
                    </a:cubicBezTo>
                    <a:lnTo>
                      <a:pt x="0" y="127922"/>
                    </a:lnTo>
                    <a:cubicBezTo>
                      <a:pt x="0" y="57273"/>
                      <a:pt x="57273" y="0"/>
                      <a:pt x="127922" y="0"/>
                    </a:cubicBezTo>
                    <a:close/>
                  </a:path>
                </a:pathLst>
              </a:custGeom>
              <a:solidFill>
                <a:srgbClr val="FFFFFF"/>
              </a:solidFill>
              <a:ln w="95250" cap="rnd">
                <a:solidFill>
                  <a:srgbClr val="455460"/>
                </a:solidFill>
                <a:prstDash val="solid"/>
                <a:round/>
              </a:ln>
            </p:spPr>
            <p:txBody>
              <a:bodyPr/>
              <a:lstStyle/>
              <a:p>
                <a:endParaRPr lang="en-GB" dirty="0"/>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306"/>
                  </a:lnSpc>
                </a:pPr>
                <a:endParaRPr/>
              </a:p>
            </p:txBody>
          </p:sp>
        </p:grpSp>
        <p:sp>
          <p:nvSpPr>
            <p:cNvPr id="15" name="Freeform 15"/>
            <p:cNvSpPr/>
            <p:nvPr/>
          </p:nvSpPr>
          <p:spPr>
            <a:xfrm>
              <a:off x="889484"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6" name="Freeform 16"/>
            <p:cNvSpPr/>
            <p:nvPr/>
          </p:nvSpPr>
          <p:spPr>
            <a:xfrm>
              <a:off x="1859201"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7" name="TextBox 17"/>
            <p:cNvSpPr txBox="1"/>
            <p:nvPr/>
          </p:nvSpPr>
          <p:spPr>
            <a:xfrm>
              <a:off x="446050" y="410385"/>
              <a:ext cx="6227105" cy="704296"/>
            </a:xfrm>
            <a:prstGeom prst="rect">
              <a:avLst/>
            </a:prstGeom>
          </p:spPr>
          <p:txBody>
            <a:bodyPr lIns="0" tIns="0" rIns="0" bIns="0" rtlCol="0" anchor="t">
              <a:spAutoFit/>
            </a:bodyPr>
            <a:lstStyle/>
            <a:p>
              <a:pPr algn="l">
                <a:lnSpc>
                  <a:spcPts val="4377"/>
                </a:lnSpc>
              </a:pPr>
              <a:r>
                <a:rPr lang="en-US" sz="3126" spc="50" dirty="0">
                  <a:latin typeface="Filson Pro Bold"/>
                  <a:ea typeface="Filson Pro Bold"/>
                  <a:cs typeface="Filson Pro Bold"/>
                  <a:sym typeface="Filson Pro Bold"/>
                </a:rPr>
                <a:t>Post-18 Options</a:t>
              </a:r>
            </a:p>
          </p:txBody>
        </p:sp>
      </p:grpSp>
      <p:sp>
        <p:nvSpPr>
          <p:cNvPr id="20" name="TextBox 20"/>
          <p:cNvSpPr txBox="1"/>
          <p:nvPr/>
        </p:nvSpPr>
        <p:spPr>
          <a:xfrm>
            <a:off x="1425426" y="4622164"/>
            <a:ext cx="4667224" cy="2954655"/>
          </a:xfrm>
          <a:prstGeom prst="rect">
            <a:avLst/>
          </a:prstGeom>
        </p:spPr>
        <p:txBody>
          <a:bodyPr wrap="square" lIns="0" tIns="0" rIns="0" bIns="0" rtlCol="0" anchor="t">
            <a:spAutoFit/>
          </a:bodyPr>
          <a:lstStyle/>
          <a:p>
            <a:r>
              <a:rPr lang="en-GB" sz="2400" b="0" i="0" dirty="0">
                <a:effectLst/>
                <a:latin typeface="YAF2GzLAv1g 0"/>
              </a:rPr>
              <a:t>Courses:</a:t>
            </a:r>
            <a:endParaRPr lang="en-GB" sz="2400" dirty="0">
              <a:effectLst/>
              <a:latin typeface="YAF2GzLAv1g 0"/>
            </a:endParaRPr>
          </a:p>
          <a:p>
            <a:pPr marL="342900" indent="-342900">
              <a:buFont typeface="Arial" panose="020B0604020202020204" pitchFamily="34" charset="0"/>
              <a:buChar char="•"/>
            </a:pPr>
            <a:r>
              <a:rPr lang="en-GB" sz="2400" b="0" i="0" dirty="0">
                <a:effectLst/>
              </a:rPr>
              <a:t>A-Level Maths</a:t>
            </a:r>
            <a:endParaRPr lang="en-GB" sz="2400" dirty="0"/>
          </a:p>
          <a:p>
            <a:pPr marL="342900" indent="-342900">
              <a:buFont typeface="Arial" panose="020B0604020202020204" pitchFamily="34" charset="0"/>
              <a:buChar char="•"/>
            </a:pPr>
            <a:r>
              <a:rPr lang="en-GB" sz="2400" b="0" i="0" dirty="0">
                <a:effectLst/>
              </a:rPr>
              <a:t>T-Level Accounting</a:t>
            </a:r>
            <a:endParaRPr lang="en-GB" sz="2400" dirty="0"/>
          </a:p>
          <a:p>
            <a:pPr marL="342900" indent="-342900">
              <a:buFont typeface="Arial" panose="020B0604020202020204" pitchFamily="34" charset="0"/>
              <a:buChar char="•"/>
            </a:pPr>
            <a:r>
              <a:rPr lang="en-GB" sz="2400" b="0" i="0" dirty="0">
                <a:effectLst/>
              </a:rPr>
              <a:t>T-Level Finance</a:t>
            </a:r>
          </a:p>
          <a:p>
            <a:pPr>
              <a:buFont typeface="Arial" panose="020B0604020202020204" pitchFamily="34" charset="0"/>
              <a:buChar char="•"/>
            </a:pPr>
            <a:endParaRPr lang="en-GB" sz="2400" dirty="0"/>
          </a:p>
          <a:p>
            <a:r>
              <a:rPr lang="en-GB" sz="2400" b="0" i="0" dirty="0">
                <a:effectLst/>
                <a:latin typeface="YAF2GzLAv1g 0"/>
              </a:rPr>
              <a:t>Apprenticeships:</a:t>
            </a:r>
            <a:endParaRPr lang="en-GB" sz="2400" dirty="0">
              <a:effectLst/>
              <a:latin typeface="YAF2GzLAv1g 0"/>
            </a:endParaRPr>
          </a:p>
          <a:p>
            <a:pPr marL="342900" indent="-342900">
              <a:buFont typeface="Arial" panose="020B0604020202020204" pitchFamily="34" charset="0"/>
              <a:buChar char="•"/>
            </a:pPr>
            <a:r>
              <a:rPr lang="en-GB" sz="2400" b="0" i="0" dirty="0">
                <a:effectLst/>
              </a:rPr>
              <a:t>Assistant Accountant</a:t>
            </a:r>
            <a:endParaRPr lang="en-GB" sz="2400" dirty="0"/>
          </a:p>
          <a:p>
            <a:pPr marL="342900" indent="-342900">
              <a:buFont typeface="Arial" panose="020B0604020202020204" pitchFamily="34" charset="0"/>
              <a:buChar char="•"/>
            </a:pPr>
            <a:r>
              <a:rPr lang="en-GB" sz="2400" b="0" i="0" dirty="0">
                <a:effectLst/>
              </a:rPr>
              <a:t>Payroll Administrator</a:t>
            </a:r>
            <a:endParaRPr lang="en-GB" sz="2400" dirty="0"/>
          </a:p>
        </p:txBody>
      </p:sp>
      <p:sp>
        <p:nvSpPr>
          <p:cNvPr id="21" name="TextBox 21"/>
          <p:cNvSpPr txBox="1"/>
          <p:nvPr/>
        </p:nvSpPr>
        <p:spPr>
          <a:xfrm>
            <a:off x="1425426" y="3874060"/>
            <a:ext cx="3600322" cy="547370"/>
          </a:xfrm>
          <a:prstGeom prst="rect">
            <a:avLst/>
          </a:prstGeom>
        </p:spPr>
        <p:txBody>
          <a:bodyPr lIns="0" tIns="0" rIns="0" bIns="0" rtlCol="0" anchor="t">
            <a:spAutoFit/>
          </a:bodyPr>
          <a:lstStyle/>
          <a:p>
            <a:pPr algn="l">
              <a:lnSpc>
                <a:spcPts val="4480"/>
              </a:lnSpc>
            </a:pPr>
            <a:r>
              <a:rPr lang="en-US" sz="3200" spc="51" dirty="0">
                <a:latin typeface="Filson Pro Bold"/>
                <a:ea typeface="Filson Pro Bold"/>
                <a:cs typeface="Filson Pro Bold"/>
                <a:sym typeface="Filson Pro Bold"/>
              </a:rPr>
              <a:t>Post-16 Options</a:t>
            </a:r>
          </a:p>
        </p:txBody>
      </p:sp>
      <p:sp>
        <p:nvSpPr>
          <p:cNvPr id="26" name="TextBox 26"/>
          <p:cNvSpPr txBox="1"/>
          <p:nvPr/>
        </p:nvSpPr>
        <p:spPr>
          <a:xfrm>
            <a:off x="12511622" y="4437499"/>
            <a:ext cx="4442888" cy="3693319"/>
          </a:xfrm>
          <a:prstGeom prst="rect">
            <a:avLst/>
          </a:prstGeom>
        </p:spPr>
        <p:txBody>
          <a:bodyPr wrap="square" lIns="0" tIns="0" rIns="0" bIns="0" rtlCol="0" anchor="t">
            <a:spAutoFit/>
          </a:bodyPr>
          <a:lstStyle/>
          <a:p>
            <a:pPr algn="l">
              <a:lnSpc>
                <a:spcPts val="2639"/>
              </a:lnSpc>
            </a:pPr>
            <a:r>
              <a:rPr lang="en-US" sz="2400" spc="-21" dirty="0">
                <a:ea typeface="Filson Pro"/>
                <a:cs typeface="Filson Pro"/>
                <a:sym typeface="Filson Pro"/>
              </a:rPr>
              <a:t>Example of Degree Courses:</a:t>
            </a:r>
          </a:p>
          <a:p>
            <a:pPr marL="342900" indent="-342900">
              <a:buFont typeface="Arial" panose="020B0604020202020204" pitchFamily="34" charset="0"/>
              <a:buChar char="•"/>
            </a:pPr>
            <a:r>
              <a:rPr lang="en-GB" sz="2400" b="0" i="0" dirty="0">
                <a:effectLst/>
              </a:rPr>
              <a:t>BSc (Hons) Mathematics</a:t>
            </a:r>
            <a:endParaRPr lang="en-GB" sz="2400" dirty="0"/>
          </a:p>
          <a:p>
            <a:pPr marL="342900" indent="-342900">
              <a:buFont typeface="Arial" panose="020B0604020202020204" pitchFamily="34" charset="0"/>
              <a:buChar char="•"/>
            </a:pPr>
            <a:r>
              <a:rPr lang="en-GB" sz="2400" b="0" i="0" dirty="0">
                <a:effectLst/>
              </a:rPr>
              <a:t>BSc (Hons) Mathematics with Statistics</a:t>
            </a:r>
            <a:endParaRPr lang="en-GB" sz="2400" dirty="0"/>
          </a:p>
          <a:p>
            <a:pPr marL="342900" indent="-342900">
              <a:buFont typeface="Arial" panose="020B0604020202020204" pitchFamily="34" charset="0"/>
              <a:buChar char="•"/>
            </a:pPr>
            <a:r>
              <a:rPr lang="en-GB" sz="2400" b="0" i="0" dirty="0">
                <a:effectLst/>
              </a:rPr>
              <a:t>BSc (Hons) Mathematics and Data Science</a:t>
            </a:r>
          </a:p>
          <a:p>
            <a:pPr>
              <a:buFont typeface="Arial" panose="020B0604020202020204" pitchFamily="34" charset="0"/>
              <a:buChar char="•"/>
            </a:pPr>
            <a:endParaRPr lang="en-GB" sz="2400" dirty="0"/>
          </a:p>
          <a:p>
            <a:r>
              <a:rPr lang="en-GB" sz="2400" b="0" i="0" dirty="0">
                <a:effectLst/>
                <a:latin typeface="YAF2GzLAv1g 0"/>
              </a:rPr>
              <a:t>Apprenticeships:</a:t>
            </a:r>
            <a:endParaRPr lang="en-GB" sz="2400" dirty="0">
              <a:effectLst/>
              <a:latin typeface="YAF2GzLAv1g 0"/>
            </a:endParaRPr>
          </a:p>
          <a:p>
            <a:pPr marL="342900" indent="-342900">
              <a:buFont typeface="Arial" panose="020B0604020202020204" pitchFamily="34" charset="0"/>
              <a:buChar char="•"/>
            </a:pPr>
            <a:r>
              <a:rPr lang="en-GB" sz="2400" b="0" i="0" dirty="0">
                <a:effectLst/>
              </a:rPr>
              <a:t>Actuarial Technician</a:t>
            </a:r>
            <a:endParaRPr lang="en-GB" sz="2400" dirty="0"/>
          </a:p>
          <a:p>
            <a:pPr marL="342900" indent="-342900">
              <a:buFont typeface="Arial" panose="020B0604020202020204" pitchFamily="34" charset="0"/>
              <a:buChar char="•"/>
            </a:pPr>
            <a:r>
              <a:rPr lang="en-GB" sz="2400" b="0" i="0" dirty="0">
                <a:effectLst/>
              </a:rPr>
              <a:t>Financial Services Professional</a:t>
            </a:r>
            <a:endParaRPr lang="en-GB" sz="2400" dirty="0"/>
          </a:p>
        </p:txBody>
      </p:sp>
      <p:pic>
        <p:nvPicPr>
          <p:cNvPr id="32" name="Picture 31">
            <a:extLst>
              <a:ext uri="{FF2B5EF4-FFF2-40B4-BE49-F238E27FC236}">
                <a16:creationId xmlns:a16="http://schemas.microsoft.com/office/drawing/2014/main" id="{52B62A87-CC4C-8DBC-5ECD-F7DB2D6ECD30}"/>
              </a:ext>
            </a:extLst>
          </p:cNvPr>
          <p:cNvPicPr>
            <a:picLocks noChangeAspect="1"/>
          </p:cNvPicPr>
          <p:nvPr/>
        </p:nvPicPr>
        <p:blipFill>
          <a:blip r:embed="rId6"/>
          <a:stretch>
            <a:fillRect/>
          </a:stretch>
        </p:blipFill>
        <p:spPr>
          <a:xfrm>
            <a:off x="228600" y="9199132"/>
            <a:ext cx="3549651" cy="918945"/>
          </a:xfrm>
          <a:prstGeom prst="rect">
            <a:avLst/>
          </a:prstGeom>
        </p:spPr>
      </p:pic>
      <p:grpSp>
        <p:nvGrpSpPr>
          <p:cNvPr id="2" name="Group 13">
            <a:extLst>
              <a:ext uri="{FF2B5EF4-FFF2-40B4-BE49-F238E27FC236}">
                <a16:creationId xmlns:a16="http://schemas.microsoft.com/office/drawing/2014/main" id="{4CE1BA02-B08E-F0ED-761F-DA8B983B15E7}"/>
              </a:ext>
            </a:extLst>
          </p:cNvPr>
          <p:cNvGrpSpPr/>
          <p:nvPr/>
        </p:nvGrpSpPr>
        <p:grpSpPr>
          <a:xfrm>
            <a:off x="2222507" y="231027"/>
            <a:ext cx="13182600" cy="2436110"/>
            <a:chOff x="0" y="0"/>
            <a:chExt cx="4240202" cy="812800"/>
          </a:xfrm>
        </p:grpSpPr>
        <p:sp>
          <p:nvSpPr>
            <p:cNvPr id="6" name="Freeform 14">
              <a:extLst>
                <a:ext uri="{FF2B5EF4-FFF2-40B4-BE49-F238E27FC236}">
                  <a16:creationId xmlns:a16="http://schemas.microsoft.com/office/drawing/2014/main" id="{0C783EA1-12A2-FEAE-2A1B-D82190D895A8}"/>
                </a:ext>
              </a:extLst>
            </p:cNvPr>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455460"/>
            </a:solidFill>
            <a:ln w="95250" cap="rnd">
              <a:solidFill>
                <a:srgbClr val="FFFFFF"/>
              </a:solidFill>
              <a:prstDash val="solid"/>
              <a:round/>
            </a:ln>
          </p:spPr>
          <p:txBody>
            <a:bodyPr/>
            <a:lstStyle/>
            <a:p>
              <a:endParaRPr lang="en-GB"/>
            </a:p>
          </p:txBody>
        </p:sp>
        <p:sp>
          <p:nvSpPr>
            <p:cNvPr id="22" name="TextBox 15">
              <a:extLst>
                <a:ext uri="{FF2B5EF4-FFF2-40B4-BE49-F238E27FC236}">
                  <a16:creationId xmlns:a16="http://schemas.microsoft.com/office/drawing/2014/main" id="{8A66660F-672D-95C7-76B9-8ED380E07828}"/>
                </a:ext>
              </a:extLst>
            </p:cNvPr>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25" name="TextBox 25"/>
          <p:cNvSpPr txBox="1"/>
          <p:nvPr/>
        </p:nvSpPr>
        <p:spPr>
          <a:xfrm>
            <a:off x="2568061" y="526693"/>
            <a:ext cx="12491490" cy="1797223"/>
          </a:xfrm>
          <a:prstGeom prst="rect">
            <a:avLst/>
          </a:prstGeom>
        </p:spPr>
        <p:txBody>
          <a:bodyPr wrap="square" lIns="0" tIns="0" rIns="0" bIns="0" rtlCol="0" anchor="t">
            <a:spAutoFit/>
          </a:bodyPr>
          <a:lstStyle/>
          <a:p>
            <a:pPr algn="ctr">
              <a:lnSpc>
                <a:spcPts val="7200"/>
              </a:lnSpc>
            </a:pPr>
            <a:r>
              <a:rPr lang="en-US" sz="5400" spc="7" dirty="0">
                <a:solidFill>
                  <a:schemeClr val="bg1"/>
                </a:solidFill>
                <a:latin typeface="Filson Pro Medium"/>
                <a:ea typeface="Filson Pro Medium"/>
                <a:cs typeface="Filson Pro Medium"/>
                <a:sym typeface="Filson Pro Medium"/>
              </a:rPr>
              <a:t>What pathways could you take to get there?</a:t>
            </a:r>
          </a:p>
        </p:txBody>
      </p:sp>
      <p:pic>
        <p:nvPicPr>
          <p:cNvPr id="7" name="Picture 6">
            <a:hlinkClick r:id="rId7"/>
            <a:extLst>
              <a:ext uri="{FF2B5EF4-FFF2-40B4-BE49-F238E27FC236}">
                <a16:creationId xmlns:a16="http://schemas.microsoft.com/office/drawing/2014/main" id="{4B493E6C-F9A3-7665-0DB4-03BC32E78F2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7095337" y="9204504"/>
            <a:ext cx="916413" cy="942597"/>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
        <p:nvSpPr>
          <p:cNvPr id="23" name="Rectangle: Rounded Corners 22">
            <a:hlinkClick r:id="rId9" action="ppaction://hlinksldjump"/>
            <a:extLst>
              <a:ext uri="{FF2B5EF4-FFF2-40B4-BE49-F238E27FC236}">
                <a16:creationId xmlns:a16="http://schemas.microsoft.com/office/drawing/2014/main" id="{04874A94-6154-79C8-64D1-B930609F6973}"/>
              </a:ext>
            </a:extLst>
          </p:cNvPr>
          <p:cNvSpPr/>
          <p:nvPr/>
        </p:nvSpPr>
        <p:spPr>
          <a:xfrm>
            <a:off x="6501399" y="9334500"/>
            <a:ext cx="4624815" cy="817974"/>
          </a:xfrm>
          <a:prstGeom prst="roundRect">
            <a:avLst/>
          </a:prstGeom>
          <a:solidFill>
            <a:srgbClr val="0070C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Click here to go to next slides showing how to use Careerpilot to research jobs</a:t>
            </a:r>
          </a:p>
        </p:txBody>
      </p:sp>
    </p:spTree>
    <p:extLst>
      <p:ext uri="{BB962C8B-B14F-4D97-AF65-F5344CB8AC3E}">
        <p14:creationId xmlns:p14="http://schemas.microsoft.com/office/powerpoint/2010/main" val="3951296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AF564E8-E3D1-15CB-2F8A-52B85DADCF6D}"/>
              </a:ext>
            </a:extLst>
          </p:cNvPr>
          <p:cNvPicPr>
            <a:picLocks noChangeAspect="1"/>
          </p:cNvPicPr>
          <p:nvPr/>
        </p:nvPicPr>
        <p:blipFill>
          <a:blip r:embed="rId3">
            <a:extLst>
              <a:ext uri="{28A0092B-C50C-407E-A947-70E740481C1C}">
                <a14:useLocalDpi xmlns:a14="http://schemas.microsoft.com/office/drawing/2010/main" val="0"/>
              </a:ext>
            </a:extLst>
          </a:blip>
          <a:srcRect t="3119" b="3119"/>
          <a:stretch/>
        </p:blipFill>
        <p:spPr>
          <a:xfrm>
            <a:off x="-16564" y="0"/>
            <a:ext cx="18287999" cy="9646627"/>
          </a:xfrm>
          <a:prstGeom prst="rect">
            <a:avLst/>
          </a:prstGeom>
        </p:spPr>
      </p:pic>
      <p:grpSp>
        <p:nvGrpSpPr>
          <p:cNvPr id="3" name="Group 3"/>
          <p:cNvGrpSpPr/>
          <p:nvPr/>
        </p:nvGrpSpPr>
        <p:grpSpPr>
          <a:xfrm>
            <a:off x="-16564"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sp>
        <p:nvSpPr>
          <p:cNvPr id="7" name="Freeform 7"/>
          <p:cNvSpPr/>
          <p:nvPr/>
        </p:nvSpPr>
        <p:spPr>
          <a:xfrm>
            <a:off x="6978433" y="9423533"/>
            <a:ext cx="3670748" cy="763710"/>
          </a:xfrm>
          <a:custGeom>
            <a:avLst/>
            <a:gdLst/>
            <a:ahLst/>
            <a:cxnLst/>
            <a:rect l="l" t="t" r="r" b="b"/>
            <a:pathLst>
              <a:path w="3670748" h="763710">
                <a:moveTo>
                  <a:pt x="0" y="0"/>
                </a:moveTo>
                <a:lnTo>
                  <a:pt x="3670748" y="0"/>
                </a:lnTo>
                <a:lnTo>
                  <a:pt x="3670748" y="763710"/>
                </a:lnTo>
                <a:lnTo>
                  <a:pt x="0" y="763710"/>
                </a:lnTo>
                <a:lnTo>
                  <a:pt x="0" y="0"/>
                </a:lnTo>
                <a:close/>
              </a:path>
            </a:pathLst>
          </a:custGeom>
          <a:blipFill>
            <a:blip r:embed="rId4"/>
            <a:stretch>
              <a:fillRect/>
            </a:stretch>
          </a:blipFill>
        </p:spPr>
        <p:txBody>
          <a:bodyPr/>
          <a:lstStyle/>
          <a:p>
            <a:endParaRPr lang="en-GB"/>
          </a:p>
        </p:txBody>
      </p:sp>
      <p:grpSp>
        <p:nvGrpSpPr>
          <p:cNvPr id="8" name="Group 8"/>
          <p:cNvGrpSpPr/>
          <p:nvPr/>
        </p:nvGrpSpPr>
        <p:grpSpPr>
          <a:xfrm>
            <a:off x="11506200" y="3403220"/>
            <a:ext cx="5834687" cy="4542554"/>
            <a:chOff x="0" y="0"/>
            <a:chExt cx="1627827" cy="1267333"/>
          </a:xfrm>
        </p:grpSpPr>
        <p:sp>
          <p:nvSpPr>
            <p:cNvPr id="9" name="Freeform 9"/>
            <p:cNvSpPr/>
            <p:nvPr/>
          </p:nvSpPr>
          <p:spPr>
            <a:xfrm>
              <a:off x="0" y="0"/>
              <a:ext cx="1627827" cy="1267333"/>
            </a:xfrm>
            <a:custGeom>
              <a:avLst/>
              <a:gdLst/>
              <a:ahLst/>
              <a:cxnLst/>
              <a:rect l="l" t="t" r="r" b="b"/>
              <a:pathLst>
                <a:path w="1627827" h="1267333">
                  <a:moveTo>
                    <a:pt x="63873" y="0"/>
                  </a:moveTo>
                  <a:lnTo>
                    <a:pt x="1563954" y="0"/>
                  </a:lnTo>
                  <a:cubicBezTo>
                    <a:pt x="1599230" y="0"/>
                    <a:pt x="1627827" y="28597"/>
                    <a:pt x="1627827" y="63873"/>
                  </a:cubicBezTo>
                  <a:lnTo>
                    <a:pt x="1627827" y="1203460"/>
                  </a:lnTo>
                  <a:cubicBezTo>
                    <a:pt x="1627827" y="1238736"/>
                    <a:pt x="1599230" y="1267333"/>
                    <a:pt x="1563954" y="1267333"/>
                  </a:cubicBezTo>
                  <a:lnTo>
                    <a:pt x="63873" y="1267333"/>
                  </a:lnTo>
                  <a:cubicBezTo>
                    <a:pt x="28597" y="1267333"/>
                    <a:pt x="0" y="1238736"/>
                    <a:pt x="0" y="1203460"/>
                  </a:cubicBezTo>
                  <a:lnTo>
                    <a:pt x="0" y="63873"/>
                  </a:lnTo>
                  <a:cubicBezTo>
                    <a:pt x="0" y="28597"/>
                    <a:pt x="28597" y="0"/>
                    <a:pt x="63873" y="0"/>
                  </a:cubicBezTo>
                  <a:close/>
                </a:path>
              </a:pathLst>
            </a:custGeom>
            <a:solidFill>
              <a:srgbClr val="FFFFFF"/>
            </a:solidFill>
            <a:ln w="85725" cap="rnd">
              <a:solidFill>
                <a:srgbClr val="4C1272"/>
              </a:solidFill>
              <a:prstDash val="solid"/>
              <a:round/>
            </a:ln>
          </p:spPr>
          <p:txBody>
            <a:bodyPr/>
            <a:lstStyle/>
            <a:p>
              <a:endParaRPr lang="en-GB" dirty="0"/>
            </a:p>
          </p:txBody>
        </p:sp>
        <p:sp>
          <p:nvSpPr>
            <p:cNvPr id="10" name="TextBox 10"/>
            <p:cNvSpPr txBox="1"/>
            <p:nvPr/>
          </p:nvSpPr>
          <p:spPr>
            <a:xfrm>
              <a:off x="0" y="-47625"/>
              <a:ext cx="1627827" cy="1314958"/>
            </a:xfrm>
            <a:prstGeom prst="rect">
              <a:avLst/>
            </a:prstGeom>
          </p:spPr>
          <p:txBody>
            <a:bodyPr lIns="46140" tIns="46140" rIns="46140" bIns="46140" rtlCol="0" anchor="ctr"/>
            <a:lstStyle/>
            <a:p>
              <a:pPr algn="ctr">
                <a:lnSpc>
                  <a:spcPts val="3306"/>
                </a:lnSpc>
              </a:pPr>
              <a:endParaRPr/>
            </a:p>
          </p:txBody>
        </p:sp>
      </p:grpSp>
      <p:grpSp>
        <p:nvGrpSpPr>
          <p:cNvPr id="13" name="Group 13"/>
          <p:cNvGrpSpPr/>
          <p:nvPr/>
        </p:nvGrpSpPr>
        <p:grpSpPr>
          <a:xfrm>
            <a:off x="2222507" y="231027"/>
            <a:ext cx="13182600" cy="2436110"/>
            <a:chOff x="0" y="0"/>
            <a:chExt cx="4240202" cy="812800"/>
          </a:xfrm>
        </p:grpSpPr>
        <p:sp>
          <p:nvSpPr>
            <p:cNvPr id="14" name="Freeform 14"/>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4C1272"/>
            </a:solidFill>
            <a:ln w="95250" cap="rnd">
              <a:solidFill>
                <a:srgbClr val="FFFFFF"/>
              </a:solidFill>
              <a:prstDash val="solid"/>
              <a:round/>
            </a:ln>
          </p:spPr>
          <p:txBody>
            <a:bodyPr/>
            <a:lstStyle/>
            <a:p>
              <a:endParaRPr lang="en-GB"/>
            </a:p>
          </p:txBody>
        </p:sp>
        <p:sp>
          <p:nvSpPr>
            <p:cNvPr id="15" name="TextBox 15"/>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16" name="TextBox 16"/>
          <p:cNvSpPr txBox="1"/>
          <p:nvPr/>
        </p:nvSpPr>
        <p:spPr>
          <a:xfrm>
            <a:off x="11785365" y="3681811"/>
            <a:ext cx="5276356" cy="540276"/>
          </a:xfrm>
          <a:prstGeom prst="rect">
            <a:avLst/>
          </a:prstGeom>
        </p:spPr>
        <p:txBody>
          <a:bodyPr wrap="square" lIns="0" tIns="0" rIns="0" bIns="0" rtlCol="0" anchor="t">
            <a:spAutoFit/>
          </a:bodyPr>
          <a:lstStyle/>
          <a:p>
            <a:pPr algn="l">
              <a:lnSpc>
                <a:spcPts val="4480"/>
              </a:lnSpc>
            </a:pPr>
            <a:r>
              <a:rPr lang="en-US" sz="3200" spc="51" dirty="0">
                <a:latin typeface="Filson Pro Bold"/>
                <a:ea typeface="Filson Pro Bold"/>
                <a:cs typeface="Filson Pro Bold"/>
                <a:sym typeface="Filson Pro Bold"/>
              </a:rPr>
              <a:t>Future Careers Ideas</a:t>
            </a:r>
          </a:p>
        </p:txBody>
      </p:sp>
      <p:sp>
        <p:nvSpPr>
          <p:cNvPr id="17" name="TextBox 17"/>
          <p:cNvSpPr txBox="1"/>
          <p:nvPr/>
        </p:nvSpPr>
        <p:spPr>
          <a:xfrm>
            <a:off x="11785365" y="4307439"/>
            <a:ext cx="4965183" cy="3447098"/>
          </a:xfrm>
          <a:prstGeom prst="rect">
            <a:avLst/>
          </a:prstGeom>
        </p:spPr>
        <p:txBody>
          <a:bodyPr lIns="0" tIns="0" rIns="0" bIns="0" rtlCol="0" anchor="t">
            <a:spAutoFit/>
          </a:bodyPr>
          <a:lstStyle/>
          <a:p>
            <a:pPr marL="285750" indent="-285750">
              <a:buFont typeface="Arial" panose="020B0604020202020204" pitchFamily="34" charset="0"/>
              <a:buChar char="•"/>
            </a:pPr>
            <a:r>
              <a:rPr lang="en-GB" sz="2800" b="1" dirty="0"/>
              <a:t>Acoustics Consultant</a:t>
            </a:r>
          </a:p>
          <a:p>
            <a:pPr marL="285750" indent="-285750">
              <a:buFont typeface="Arial" panose="020B0604020202020204" pitchFamily="34" charset="0"/>
              <a:buChar char="•"/>
            </a:pPr>
            <a:r>
              <a:rPr lang="en-GB" sz="2800" b="1" dirty="0"/>
              <a:t>Audio Visual Technician</a:t>
            </a:r>
          </a:p>
          <a:p>
            <a:pPr marL="285750" indent="-285750">
              <a:buFont typeface="Arial" panose="020B0604020202020204" pitchFamily="34" charset="0"/>
              <a:buChar char="•"/>
            </a:pPr>
            <a:r>
              <a:rPr lang="en-GB" sz="2800" b="1" dirty="0"/>
              <a:t>Events Manager</a:t>
            </a:r>
          </a:p>
          <a:p>
            <a:pPr marL="285750" indent="-285750">
              <a:buFont typeface="Arial" panose="020B0604020202020204" pitchFamily="34" charset="0"/>
              <a:buChar char="•"/>
            </a:pPr>
            <a:r>
              <a:rPr lang="en-GB" sz="2800" b="1" dirty="0"/>
              <a:t>DJ</a:t>
            </a:r>
          </a:p>
          <a:p>
            <a:pPr marL="285750" indent="-285750">
              <a:buFont typeface="Arial" panose="020B0604020202020204" pitchFamily="34" charset="0"/>
              <a:buChar char="•"/>
            </a:pPr>
            <a:r>
              <a:rPr lang="en-GB" sz="2800" b="1" dirty="0"/>
              <a:t>Musician</a:t>
            </a:r>
          </a:p>
          <a:p>
            <a:pPr marL="285750" indent="-285750">
              <a:buFont typeface="Arial" panose="020B0604020202020204" pitchFamily="34" charset="0"/>
              <a:buChar char="•"/>
            </a:pPr>
            <a:r>
              <a:rPr lang="en-GB" sz="2800" b="1" dirty="0"/>
              <a:t>Music Promotions Manager</a:t>
            </a:r>
          </a:p>
          <a:p>
            <a:pPr marL="285750" indent="-285750">
              <a:buFont typeface="Arial" panose="020B0604020202020204" pitchFamily="34" charset="0"/>
              <a:buChar char="•"/>
            </a:pPr>
            <a:r>
              <a:rPr lang="en-GB" sz="2800" b="1" dirty="0"/>
              <a:t>Stage Manager</a:t>
            </a:r>
          </a:p>
          <a:p>
            <a:pPr marL="285750" indent="-285750">
              <a:buFont typeface="Arial" panose="020B0604020202020204" pitchFamily="34" charset="0"/>
              <a:buChar char="•"/>
            </a:pPr>
            <a:r>
              <a:rPr lang="en-GB" sz="2800" b="1" dirty="0"/>
              <a:t>Studio Sound Engineer</a:t>
            </a:r>
            <a:endParaRPr lang="en-GB" sz="2800" dirty="0"/>
          </a:p>
        </p:txBody>
      </p:sp>
      <p:sp>
        <p:nvSpPr>
          <p:cNvPr id="18" name="TextBox 18"/>
          <p:cNvSpPr txBox="1"/>
          <p:nvPr/>
        </p:nvSpPr>
        <p:spPr>
          <a:xfrm>
            <a:off x="2374906" y="441850"/>
            <a:ext cx="12877801" cy="1999202"/>
          </a:xfrm>
          <a:prstGeom prst="rect">
            <a:avLst/>
          </a:prstGeom>
        </p:spPr>
        <p:txBody>
          <a:bodyPr wrap="square" lIns="0" tIns="0" rIns="0" bIns="0" rtlCol="0" anchor="t">
            <a:spAutoFit/>
          </a:bodyPr>
          <a:lstStyle/>
          <a:p>
            <a:pPr algn="ctr">
              <a:lnSpc>
                <a:spcPts val="8099"/>
              </a:lnSpc>
            </a:pPr>
            <a:r>
              <a:rPr lang="en-US" sz="5400" spc="8" dirty="0">
                <a:solidFill>
                  <a:schemeClr val="bg1"/>
                </a:solidFill>
                <a:latin typeface="Filson Pro Medium"/>
                <a:ea typeface="Filson Pro Medium"/>
                <a:cs typeface="Filson Pro Medium"/>
                <a:sym typeface="Filson Pro Medium"/>
              </a:rPr>
              <a:t>Where could you take your love of</a:t>
            </a:r>
            <a:br>
              <a:rPr lang="en-US" sz="5400" spc="8" dirty="0">
                <a:solidFill>
                  <a:schemeClr val="bg1"/>
                </a:solidFill>
                <a:latin typeface="Filson Pro Medium"/>
                <a:ea typeface="Filson Pro Medium"/>
                <a:cs typeface="Filson Pro Medium"/>
                <a:sym typeface="Filson Pro Medium"/>
              </a:rPr>
            </a:br>
            <a:r>
              <a:rPr lang="en-US" sz="5400" spc="8" dirty="0">
                <a:solidFill>
                  <a:schemeClr val="bg1"/>
                </a:solidFill>
                <a:latin typeface="Filson Pro Medium"/>
                <a:ea typeface="Filson Pro Medium"/>
                <a:cs typeface="Filson Pro Medium"/>
                <a:sym typeface="Filson Pro Medium"/>
              </a:rPr>
              <a:t>Music?</a:t>
            </a:r>
          </a:p>
        </p:txBody>
      </p:sp>
      <p:pic>
        <p:nvPicPr>
          <p:cNvPr id="21" name="Picture 20">
            <a:extLst>
              <a:ext uri="{FF2B5EF4-FFF2-40B4-BE49-F238E27FC236}">
                <a16:creationId xmlns:a16="http://schemas.microsoft.com/office/drawing/2014/main" id="{84558185-22C9-D4CD-E690-7F5E68ADEB07}"/>
              </a:ext>
            </a:extLst>
          </p:cNvPr>
          <p:cNvPicPr>
            <a:picLocks noChangeAspect="1"/>
          </p:cNvPicPr>
          <p:nvPr/>
        </p:nvPicPr>
        <p:blipFill>
          <a:blip r:embed="rId5"/>
          <a:stretch>
            <a:fillRect/>
          </a:stretch>
        </p:blipFill>
        <p:spPr>
          <a:xfrm>
            <a:off x="228600" y="9199132"/>
            <a:ext cx="3549651" cy="918945"/>
          </a:xfrm>
          <a:prstGeom prst="rect">
            <a:avLst/>
          </a:prstGeom>
        </p:spPr>
      </p:pic>
      <p:pic>
        <p:nvPicPr>
          <p:cNvPr id="6" name="Picture 5">
            <a:hlinkClick r:id="rId6"/>
            <a:extLst>
              <a:ext uri="{FF2B5EF4-FFF2-40B4-BE49-F238E27FC236}">
                <a16:creationId xmlns:a16="http://schemas.microsoft.com/office/drawing/2014/main" id="{02379DB2-7008-60E0-0CEE-2DED19D9CE6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7099014" y="9204504"/>
            <a:ext cx="909058" cy="942597"/>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Tree>
    <p:extLst>
      <p:ext uri="{BB962C8B-B14F-4D97-AF65-F5344CB8AC3E}">
        <p14:creationId xmlns:p14="http://schemas.microsoft.com/office/powerpoint/2010/main" val="825469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Woman with dark hair up-do playing violin or viola with string players to left and right and cello player in background">
            <a:extLst>
              <a:ext uri="{FF2B5EF4-FFF2-40B4-BE49-F238E27FC236}">
                <a16:creationId xmlns:a16="http://schemas.microsoft.com/office/drawing/2014/main" id="{25B818BF-788B-B38A-E733-866BAB87AFD4}"/>
              </a:ext>
            </a:extLst>
          </p:cNvPr>
          <p:cNvPicPr>
            <a:picLocks noChangeAspect="1"/>
          </p:cNvPicPr>
          <p:nvPr/>
        </p:nvPicPr>
        <p:blipFill>
          <a:blip r:embed="rId3">
            <a:extLst>
              <a:ext uri="{28A0092B-C50C-407E-A947-70E740481C1C}">
                <a14:useLocalDpi xmlns:a14="http://schemas.microsoft.com/office/drawing/2010/main" val="0"/>
              </a:ext>
            </a:extLst>
          </a:blip>
          <a:srcRect t="18113" b="18113"/>
          <a:stretch/>
        </p:blipFill>
        <p:spPr>
          <a:xfrm>
            <a:off x="-13252" y="0"/>
            <a:ext cx="18301252" cy="10118077"/>
          </a:xfrm>
          <a:prstGeom prst="rect">
            <a:avLst/>
          </a:prstGeom>
        </p:spPr>
      </p:pic>
      <p:grpSp>
        <p:nvGrpSpPr>
          <p:cNvPr id="3" name="Group 3"/>
          <p:cNvGrpSpPr/>
          <p:nvPr/>
        </p:nvGrpSpPr>
        <p:grpSpPr>
          <a:xfrm>
            <a:off x="-13252" y="9075031"/>
            <a:ext cx="18301252"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grpSp>
        <p:nvGrpSpPr>
          <p:cNvPr id="8" name="Group 8"/>
          <p:cNvGrpSpPr/>
          <p:nvPr/>
        </p:nvGrpSpPr>
        <p:grpSpPr>
          <a:xfrm>
            <a:off x="1094241" y="3545777"/>
            <a:ext cx="5177544" cy="4988885"/>
            <a:chOff x="0" y="0"/>
            <a:chExt cx="1444490" cy="1391856"/>
          </a:xfrm>
        </p:grpSpPr>
        <p:sp>
          <p:nvSpPr>
            <p:cNvPr id="9" name="Freeform 9"/>
            <p:cNvSpPr/>
            <p:nvPr/>
          </p:nvSpPr>
          <p:spPr>
            <a:xfrm>
              <a:off x="0" y="0"/>
              <a:ext cx="1444490" cy="1391856"/>
            </a:xfrm>
            <a:custGeom>
              <a:avLst/>
              <a:gdLst/>
              <a:ahLst/>
              <a:cxnLst/>
              <a:rect l="l" t="t" r="r" b="b"/>
              <a:pathLst>
                <a:path w="1444490" h="1391856">
                  <a:moveTo>
                    <a:pt x="71980" y="0"/>
                  </a:moveTo>
                  <a:lnTo>
                    <a:pt x="1372510" y="0"/>
                  </a:lnTo>
                  <a:cubicBezTo>
                    <a:pt x="1412264" y="0"/>
                    <a:pt x="1444490" y="32227"/>
                    <a:pt x="1444490" y="71980"/>
                  </a:cubicBezTo>
                  <a:lnTo>
                    <a:pt x="1444490" y="1319875"/>
                  </a:lnTo>
                  <a:cubicBezTo>
                    <a:pt x="1444490" y="1338966"/>
                    <a:pt x="1436906" y="1357274"/>
                    <a:pt x="1423408" y="1370773"/>
                  </a:cubicBezTo>
                  <a:cubicBezTo>
                    <a:pt x="1409909" y="1384272"/>
                    <a:pt x="1391600" y="1391856"/>
                    <a:pt x="1372510" y="1391856"/>
                  </a:cubicBezTo>
                  <a:lnTo>
                    <a:pt x="71980" y="1391856"/>
                  </a:lnTo>
                  <a:cubicBezTo>
                    <a:pt x="32227" y="1391856"/>
                    <a:pt x="0" y="1359629"/>
                    <a:pt x="0" y="1319875"/>
                  </a:cubicBezTo>
                  <a:lnTo>
                    <a:pt x="0" y="71980"/>
                  </a:lnTo>
                  <a:cubicBezTo>
                    <a:pt x="0" y="32227"/>
                    <a:pt x="32227" y="0"/>
                    <a:pt x="71980" y="0"/>
                  </a:cubicBezTo>
                  <a:close/>
                </a:path>
              </a:pathLst>
            </a:custGeom>
            <a:solidFill>
              <a:srgbClr val="FFFFFF"/>
            </a:solidFill>
            <a:ln w="85725" cap="rnd">
              <a:solidFill>
                <a:srgbClr val="4C1272"/>
              </a:solidFill>
              <a:prstDash val="solid"/>
              <a:round/>
            </a:ln>
          </p:spPr>
          <p:txBody>
            <a:bodyPr/>
            <a:lstStyle/>
            <a:p>
              <a:endParaRPr lang="en-GB"/>
            </a:p>
          </p:txBody>
        </p:sp>
        <p:sp>
          <p:nvSpPr>
            <p:cNvPr id="10" name="TextBox 10"/>
            <p:cNvSpPr txBox="1"/>
            <p:nvPr/>
          </p:nvSpPr>
          <p:spPr>
            <a:xfrm>
              <a:off x="0" y="-47625"/>
              <a:ext cx="1444490" cy="1439481"/>
            </a:xfrm>
            <a:prstGeom prst="rect">
              <a:avLst/>
            </a:prstGeom>
          </p:spPr>
          <p:txBody>
            <a:bodyPr lIns="46140" tIns="46140" rIns="46140" bIns="46140" rtlCol="0" anchor="ctr"/>
            <a:lstStyle/>
            <a:p>
              <a:pPr algn="ctr">
                <a:lnSpc>
                  <a:spcPts val="3306"/>
                </a:lnSpc>
              </a:pPr>
              <a:endParaRPr/>
            </a:p>
          </p:txBody>
        </p:sp>
      </p:grpSp>
      <p:grpSp>
        <p:nvGrpSpPr>
          <p:cNvPr id="11" name="Group 11"/>
          <p:cNvGrpSpPr/>
          <p:nvPr/>
        </p:nvGrpSpPr>
        <p:grpSpPr>
          <a:xfrm>
            <a:off x="12028356" y="3545777"/>
            <a:ext cx="5187557" cy="4988886"/>
            <a:chOff x="0" y="0"/>
            <a:chExt cx="6673155" cy="6651847"/>
          </a:xfrm>
        </p:grpSpPr>
        <p:grpSp>
          <p:nvGrpSpPr>
            <p:cNvPr id="12" name="Group 12"/>
            <p:cNvGrpSpPr/>
            <p:nvPr/>
          </p:nvGrpSpPr>
          <p:grpSpPr>
            <a:xfrm>
              <a:off x="0" y="0"/>
              <a:ext cx="6651847" cy="6651847"/>
              <a:chOff x="0" y="0"/>
              <a:chExt cx="812800" cy="812800"/>
            </a:xfrm>
          </p:grpSpPr>
          <p:sp>
            <p:nvSpPr>
              <p:cNvPr id="13" name="Freeform 13"/>
              <p:cNvSpPr/>
              <p:nvPr/>
            </p:nvSpPr>
            <p:spPr>
              <a:xfrm>
                <a:off x="0" y="0"/>
                <a:ext cx="812800" cy="812800"/>
              </a:xfrm>
              <a:custGeom>
                <a:avLst/>
                <a:gdLst/>
                <a:ahLst/>
                <a:cxnLst/>
                <a:rect l="l" t="t" r="r" b="b"/>
                <a:pathLst>
                  <a:path w="812800" h="812800">
                    <a:moveTo>
                      <a:pt x="127922" y="0"/>
                    </a:moveTo>
                    <a:lnTo>
                      <a:pt x="684878" y="0"/>
                    </a:lnTo>
                    <a:cubicBezTo>
                      <a:pt x="755527" y="0"/>
                      <a:pt x="812800" y="57273"/>
                      <a:pt x="812800" y="127922"/>
                    </a:cubicBezTo>
                    <a:lnTo>
                      <a:pt x="812800" y="684878"/>
                    </a:lnTo>
                    <a:cubicBezTo>
                      <a:pt x="812800" y="755527"/>
                      <a:pt x="755527" y="812800"/>
                      <a:pt x="684878" y="812800"/>
                    </a:cubicBezTo>
                    <a:lnTo>
                      <a:pt x="127922" y="812800"/>
                    </a:lnTo>
                    <a:cubicBezTo>
                      <a:pt x="57273" y="812800"/>
                      <a:pt x="0" y="755527"/>
                      <a:pt x="0" y="684878"/>
                    </a:cubicBezTo>
                    <a:lnTo>
                      <a:pt x="0" y="127922"/>
                    </a:lnTo>
                    <a:cubicBezTo>
                      <a:pt x="0" y="57273"/>
                      <a:pt x="57273" y="0"/>
                      <a:pt x="127922" y="0"/>
                    </a:cubicBezTo>
                    <a:close/>
                  </a:path>
                </a:pathLst>
              </a:custGeom>
              <a:solidFill>
                <a:srgbClr val="FFFFFF"/>
              </a:solidFill>
              <a:ln w="95250" cap="rnd">
                <a:solidFill>
                  <a:srgbClr val="4C1272"/>
                </a:solidFill>
                <a:prstDash val="solid"/>
                <a:round/>
              </a:ln>
            </p:spPr>
            <p:txBody>
              <a:bodyPr/>
              <a:lstStyle/>
              <a:p>
                <a:endParaRPr lang="en-GB" dirty="0"/>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306"/>
                  </a:lnSpc>
                </a:pPr>
                <a:endParaRPr/>
              </a:p>
            </p:txBody>
          </p:sp>
        </p:grpSp>
        <p:sp>
          <p:nvSpPr>
            <p:cNvPr id="15" name="Freeform 15"/>
            <p:cNvSpPr/>
            <p:nvPr/>
          </p:nvSpPr>
          <p:spPr>
            <a:xfrm>
              <a:off x="889484"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6" name="Freeform 16"/>
            <p:cNvSpPr/>
            <p:nvPr/>
          </p:nvSpPr>
          <p:spPr>
            <a:xfrm>
              <a:off x="1859201"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7" name="TextBox 17"/>
            <p:cNvSpPr txBox="1"/>
            <p:nvPr/>
          </p:nvSpPr>
          <p:spPr>
            <a:xfrm>
              <a:off x="446050" y="410385"/>
              <a:ext cx="6227105" cy="704296"/>
            </a:xfrm>
            <a:prstGeom prst="rect">
              <a:avLst/>
            </a:prstGeom>
          </p:spPr>
          <p:txBody>
            <a:bodyPr lIns="0" tIns="0" rIns="0" bIns="0" rtlCol="0" anchor="t">
              <a:spAutoFit/>
            </a:bodyPr>
            <a:lstStyle/>
            <a:p>
              <a:pPr algn="l">
                <a:lnSpc>
                  <a:spcPts val="4377"/>
                </a:lnSpc>
              </a:pPr>
              <a:r>
                <a:rPr lang="en-US" sz="3126" spc="50" dirty="0">
                  <a:latin typeface="Filson Pro Bold"/>
                  <a:ea typeface="Filson Pro Bold"/>
                  <a:cs typeface="Filson Pro Bold"/>
                  <a:sym typeface="Filson Pro Bold"/>
                </a:rPr>
                <a:t>Post-18 Options</a:t>
              </a:r>
            </a:p>
          </p:txBody>
        </p:sp>
      </p:grpSp>
      <p:sp>
        <p:nvSpPr>
          <p:cNvPr id="20" name="TextBox 20"/>
          <p:cNvSpPr txBox="1"/>
          <p:nvPr/>
        </p:nvSpPr>
        <p:spPr>
          <a:xfrm>
            <a:off x="1425426" y="4622164"/>
            <a:ext cx="4667224" cy="3323987"/>
          </a:xfrm>
          <a:prstGeom prst="rect">
            <a:avLst/>
          </a:prstGeom>
        </p:spPr>
        <p:txBody>
          <a:bodyPr wrap="square" lIns="0" tIns="0" rIns="0" bIns="0" rtlCol="0" anchor="t">
            <a:spAutoFit/>
          </a:bodyPr>
          <a:lstStyle/>
          <a:p>
            <a:r>
              <a:rPr lang="en-GB" sz="2400" b="0" i="0" dirty="0">
                <a:effectLst/>
                <a:latin typeface="YAF2GzLAv1g 0"/>
              </a:rPr>
              <a:t>Courses:</a:t>
            </a:r>
          </a:p>
          <a:p>
            <a:pPr marL="342900" indent="-342900">
              <a:buFont typeface="Arial" panose="020B0604020202020204" pitchFamily="34" charset="0"/>
              <a:buChar char="•"/>
            </a:pPr>
            <a:r>
              <a:rPr lang="en-GB" sz="2400" b="0" i="0" dirty="0">
                <a:effectLst/>
                <a:latin typeface="YAF2GzLAv1g 0"/>
              </a:rPr>
              <a:t>A-Level Music</a:t>
            </a:r>
          </a:p>
          <a:p>
            <a:pPr marL="342900" indent="-342900">
              <a:buFont typeface="Arial" panose="020B0604020202020204" pitchFamily="34" charset="0"/>
              <a:buChar char="•"/>
            </a:pPr>
            <a:r>
              <a:rPr lang="en-GB" sz="2400" b="0" i="0" dirty="0">
                <a:effectLst/>
                <a:latin typeface="YAF2GzLAv1g 0"/>
              </a:rPr>
              <a:t>Level 3 Music Performance and Production</a:t>
            </a:r>
          </a:p>
          <a:p>
            <a:pPr marL="342900" indent="-342900">
              <a:buFont typeface="Arial" panose="020B0604020202020204" pitchFamily="34" charset="0"/>
              <a:buChar char="•"/>
            </a:pPr>
            <a:r>
              <a:rPr lang="en-GB" sz="2400" b="0" i="0" dirty="0">
                <a:effectLst/>
                <a:latin typeface="YAF2GzLAv1g 0"/>
              </a:rPr>
              <a:t>Level 3 Music Technology</a:t>
            </a:r>
          </a:p>
          <a:p>
            <a:endParaRPr lang="en-GB" sz="2400" dirty="0">
              <a:latin typeface="YAF2GzLAv1g 0"/>
            </a:endParaRPr>
          </a:p>
          <a:p>
            <a:r>
              <a:rPr lang="en-GB" sz="2400" b="0" i="0" dirty="0">
                <a:effectLst/>
                <a:latin typeface="YAF2GzLAv1g 0"/>
              </a:rPr>
              <a:t>Apprenticeships:</a:t>
            </a:r>
          </a:p>
          <a:p>
            <a:pPr marL="342900" indent="-342900">
              <a:buFont typeface="Arial" panose="020B0604020202020204" pitchFamily="34" charset="0"/>
              <a:buChar char="•"/>
            </a:pPr>
            <a:r>
              <a:rPr lang="en-GB" sz="2400" b="0" i="0" dirty="0">
                <a:effectLst/>
                <a:latin typeface="YAF2GzLAv1g 0"/>
              </a:rPr>
              <a:t>Live Event Technician</a:t>
            </a:r>
          </a:p>
          <a:p>
            <a:pPr marL="342900" indent="-342900">
              <a:buFont typeface="Arial" panose="020B0604020202020204" pitchFamily="34" charset="0"/>
              <a:buChar char="•"/>
            </a:pPr>
            <a:r>
              <a:rPr lang="en-GB" sz="2400" b="0" i="0" dirty="0">
                <a:effectLst/>
                <a:latin typeface="YAF2GzLAv1g 0"/>
              </a:rPr>
              <a:t>Event Assistant</a:t>
            </a:r>
            <a:endParaRPr lang="en-GB" sz="2400" dirty="0"/>
          </a:p>
        </p:txBody>
      </p:sp>
      <p:sp>
        <p:nvSpPr>
          <p:cNvPr id="21" name="TextBox 21"/>
          <p:cNvSpPr txBox="1"/>
          <p:nvPr/>
        </p:nvSpPr>
        <p:spPr>
          <a:xfrm>
            <a:off x="1425426" y="3874060"/>
            <a:ext cx="3600322" cy="547370"/>
          </a:xfrm>
          <a:prstGeom prst="rect">
            <a:avLst/>
          </a:prstGeom>
        </p:spPr>
        <p:txBody>
          <a:bodyPr lIns="0" tIns="0" rIns="0" bIns="0" rtlCol="0" anchor="t">
            <a:spAutoFit/>
          </a:bodyPr>
          <a:lstStyle/>
          <a:p>
            <a:pPr algn="l">
              <a:lnSpc>
                <a:spcPts val="4480"/>
              </a:lnSpc>
            </a:pPr>
            <a:r>
              <a:rPr lang="en-US" sz="3200" spc="51" dirty="0">
                <a:latin typeface="Filson Pro Bold"/>
                <a:ea typeface="Filson Pro Bold"/>
                <a:cs typeface="Filson Pro Bold"/>
                <a:sym typeface="Filson Pro Bold"/>
              </a:rPr>
              <a:t>Post-16 Options</a:t>
            </a:r>
          </a:p>
        </p:txBody>
      </p:sp>
      <p:sp>
        <p:nvSpPr>
          <p:cNvPr id="26" name="TextBox 26"/>
          <p:cNvSpPr txBox="1"/>
          <p:nvPr/>
        </p:nvSpPr>
        <p:spPr>
          <a:xfrm>
            <a:off x="12375105" y="4606067"/>
            <a:ext cx="4682137" cy="3323987"/>
          </a:xfrm>
          <a:prstGeom prst="rect">
            <a:avLst/>
          </a:prstGeom>
        </p:spPr>
        <p:txBody>
          <a:bodyPr wrap="square" lIns="0" tIns="0" rIns="0" bIns="0" rtlCol="0" anchor="t">
            <a:spAutoFit/>
          </a:bodyPr>
          <a:lstStyle/>
          <a:p>
            <a:pPr algn="l">
              <a:lnSpc>
                <a:spcPts val="2639"/>
              </a:lnSpc>
            </a:pPr>
            <a:r>
              <a:rPr lang="en-US" sz="2400" spc="-21" dirty="0">
                <a:ea typeface="Filson Pro"/>
                <a:cs typeface="Filson Pro"/>
                <a:sym typeface="Filson Pro"/>
              </a:rPr>
              <a:t>Example of Degree Courses:</a:t>
            </a:r>
          </a:p>
          <a:p>
            <a:pPr marL="342900" indent="-342900">
              <a:buFont typeface="Arial" panose="020B0604020202020204" pitchFamily="34" charset="0"/>
              <a:buChar char="•"/>
            </a:pPr>
            <a:r>
              <a:rPr lang="en-GB" sz="2400" b="0" i="0" dirty="0">
                <a:effectLst/>
                <a:latin typeface="YAF2GzLAv1g 0"/>
              </a:rPr>
              <a:t>BA (Hons) Music</a:t>
            </a:r>
          </a:p>
          <a:p>
            <a:pPr marL="342900" indent="-342900">
              <a:buFont typeface="Arial" panose="020B0604020202020204" pitchFamily="34" charset="0"/>
              <a:buChar char="•"/>
            </a:pPr>
            <a:r>
              <a:rPr lang="en-GB" sz="2400" b="0" i="0" dirty="0">
                <a:effectLst/>
                <a:latin typeface="YAF2GzLAv1g 0"/>
              </a:rPr>
              <a:t>BA (Hons) Commercial Music</a:t>
            </a:r>
          </a:p>
          <a:p>
            <a:pPr marL="342900" indent="-342900">
              <a:buFont typeface="Arial" panose="020B0604020202020204" pitchFamily="34" charset="0"/>
              <a:buChar char="•"/>
            </a:pPr>
            <a:r>
              <a:rPr lang="en-GB" sz="2400" b="0" i="0" dirty="0">
                <a:effectLst/>
                <a:latin typeface="YAF2GzLAv1g 0"/>
              </a:rPr>
              <a:t>BSc (Hons) Audio and Music Technology </a:t>
            </a:r>
          </a:p>
          <a:p>
            <a:endParaRPr lang="en-GB" sz="2400" b="0" i="0" dirty="0">
              <a:effectLst/>
              <a:latin typeface="YAF2GzLAv1g 0"/>
            </a:endParaRPr>
          </a:p>
          <a:p>
            <a:r>
              <a:rPr lang="en-GB" sz="2400" b="0" i="0" dirty="0">
                <a:effectLst/>
                <a:latin typeface="YAF2GzLAv1g 0"/>
              </a:rPr>
              <a:t>Apprenticeships:</a:t>
            </a:r>
          </a:p>
          <a:p>
            <a:pPr marL="342900" indent="-342900">
              <a:buFont typeface="Arial" panose="020B0604020202020204" pitchFamily="34" charset="0"/>
              <a:buChar char="•"/>
            </a:pPr>
            <a:r>
              <a:rPr lang="en-GB" sz="2400" b="0" i="0" dirty="0">
                <a:effectLst/>
                <a:latin typeface="YAF2GzLAv1g 0"/>
              </a:rPr>
              <a:t>Postproduction Technical Operator</a:t>
            </a:r>
          </a:p>
          <a:p>
            <a:pPr marL="342900" indent="-342900">
              <a:buFont typeface="Arial" panose="020B0604020202020204" pitchFamily="34" charset="0"/>
              <a:buChar char="•"/>
            </a:pPr>
            <a:r>
              <a:rPr lang="en-GB" sz="2400" b="0" i="0" dirty="0">
                <a:effectLst/>
                <a:latin typeface="YAF2GzLAv1g 0"/>
              </a:rPr>
              <a:t>Audiovisual Technician</a:t>
            </a:r>
            <a:endParaRPr lang="en-GB" sz="2400" dirty="0"/>
          </a:p>
        </p:txBody>
      </p:sp>
      <p:pic>
        <p:nvPicPr>
          <p:cNvPr id="32" name="Picture 31">
            <a:extLst>
              <a:ext uri="{FF2B5EF4-FFF2-40B4-BE49-F238E27FC236}">
                <a16:creationId xmlns:a16="http://schemas.microsoft.com/office/drawing/2014/main" id="{52B62A87-CC4C-8DBC-5ECD-F7DB2D6ECD30}"/>
              </a:ext>
            </a:extLst>
          </p:cNvPr>
          <p:cNvPicPr>
            <a:picLocks noChangeAspect="1"/>
          </p:cNvPicPr>
          <p:nvPr/>
        </p:nvPicPr>
        <p:blipFill>
          <a:blip r:embed="rId6"/>
          <a:stretch>
            <a:fillRect/>
          </a:stretch>
        </p:blipFill>
        <p:spPr>
          <a:xfrm>
            <a:off x="228600" y="9199132"/>
            <a:ext cx="3549651" cy="918945"/>
          </a:xfrm>
          <a:prstGeom prst="rect">
            <a:avLst/>
          </a:prstGeom>
        </p:spPr>
      </p:pic>
      <p:grpSp>
        <p:nvGrpSpPr>
          <p:cNvPr id="2" name="Group 13">
            <a:extLst>
              <a:ext uri="{FF2B5EF4-FFF2-40B4-BE49-F238E27FC236}">
                <a16:creationId xmlns:a16="http://schemas.microsoft.com/office/drawing/2014/main" id="{4CE1BA02-B08E-F0ED-761F-DA8B983B15E7}"/>
              </a:ext>
            </a:extLst>
          </p:cNvPr>
          <p:cNvGrpSpPr/>
          <p:nvPr/>
        </p:nvGrpSpPr>
        <p:grpSpPr>
          <a:xfrm>
            <a:off x="2222507" y="231027"/>
            <a:ext cx="13182600" cy="2436110"/>
            <a:chOff x="0" y="0"/>
            <a:chExt cx="4240202" cy="812800"/>
          </a:xfrm>
        </p:grpSpPr>
        <p:sp>
          <p:nvSpPr>
            <p:cNvPr id="6" name="Freeform 14">
              <a:extLst>
                <a:ext uri="{FF2B5EF4-FFF2-40B4-BE49-F238E27FC236}">
                  <a16:creationId xmlns:a16="http://schemas.microsoft.com/office/drawing/2014/main" id="{0C783EA1-12A2-FEAE-2A1B-D82190D895A8}"/>
                </a:ext>
              </a:extLst>
            </p:cNvPr>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4C1272"/>
            </a:solidFill>
            <a:ln w="95250" cap="rnd">
              <a:solidFill>
                <a:srgbClr val="FFFFFF"/>
              </a:solidFill>
              <a:prstDash val="solid"/>
              <a:round/>
            </a:ln>
          </p:spPr>
          <p:txBody>
            <a:bodyPr/>
            <a:lstStyle/>
            <a:p>
              <a:endParaRPr lang="en-GB"/>
            </a:p>
          </p:txBody>
        </p:sp>
        <p:sp>
          <p:nvSpPr>
            <p:cNvPr id="22" name="TextBox 15">
              <a:extLst>
                <a:ext uri="{FF2B5EF4-FFF2-40B4-BE49-F238E27FC236}">
                  <a16:creationId xmlns:a16="http://schemas.microsoft.com/office/drawing/2014/main" id="{8A66660F-672D-95C7-76B9-8ED380E07828}"/>
                </a:ext>
              </a:extLst>
            </p:cNvPr>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25" name="TextBox 25"/>
          <p:cNvSpPr txBox="1"/>
          <p:nvPr/>
        </p:nvSpPr>
        <p:spPr>
          <a:xfrm>
            <a:off x="2527306" y="617188"/>
            <a:ext cx="12573000" cy="1797223"/>
          </a:xfrm>
          <a:prstGeom prst="rect">
            <a:avLst/>
          </a:prstGeom>
        </p:spPr>
        <p:txBody>
          <a:bodyPr wrap="square" lIns="0" tIns="0" rIns="0" bIns="0" rtlCol="0" anchor="t">
            <a:spAutoFit/>
          </a:bodyPr>
          <a:lstStyle/>
          <a:p>
            <a:pPr algn="ctr">
              <a:lnSpc>
                <a:spcPts val="7200"/>
              </a:lnSpc>
            </a:pPr>
            <a:r>
              <a:rPr lang="en-US" sz="5400" spc="7" dirty="0">
                <a:solidFill>
                  <a:schemeClr val="bg1"/>
                </a:solidFill>
                <a:latin typeface="Filson Pro Medium"/>
                <a:ea typeface="Filson Pro Medium"/>
                <a:cs typeface="Filson Pro Medium"/>
                <a:sym typeface="Filson Pro Medium"/>
              </a:rPr>
              <a:t>What pathways could you take to get there?</a:t>
            </a:r>
          </a:p>
        </p:txBody>
      </p:sp>
      <p:pic>
        <p:nvPicPr>
          <p:cNvPr id="7" name="Picture 6">
            <a:hlinkClick r:id="rId7"/>
            <a:extLst>
              <a:ext uri="{FF2B5EF4-FFF2-40B4-BE49-F238E27FC236}">
                <a16:creationId xmlns:a16="http://schemas.microsoft.com/office/drawing/2014/main" id="{4B493E6C-F9A3-7665-0DB4-03BC32E78F2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7099014" y="9204504"/>
            <a:ext cx="909058" cy="942597"/>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
        <p:nvSpPr>
          <p:cNvPr id="23" name="Rectangle: Rounded Corners 22">
            <a:hlinkClick r:id="rId9" action="ppaction://hlinksldjump"/>
            <a:extLst>
              <a:ext uri="{FF2B5EF4-FFF2-40B4-BE49-F238E27FC236}">
                <a16:creationId xmlns:a16="http://schemas.microsoft.com/office/drawing/2014/main" id="{C9C6B9D0-A9AF-E93F-2989-04193AE52916}"/>
              </a:ext>
            </a:extLst>
          </p:cNvPr>
          <p:cNvSpPr/>
          <p:nvPr/>
        </p:nvSpPr>
        <p:spPr>
          <a:xfrm>
            <a:off x="6501399" y="9334500"/>
            <a:ext cx="4624815" cy="817974"/>
          </a:xfrm>
          <a:prstGeom prst="roundRect">
            <a:avLst/>
          </a:prstGeom>
          <a:solidFill>
            <a:srgbClr val="0070C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Click here to go to next slides showing how to use Careerpilot to research jobs</a:t>
            </a:r>
          </a:p>
        </p:txBody>
      </p:sp>
    </p:spTree>
    <p:extLst>
      <p:ext uri="{BB962C8B-B14F-4D97-AF65-F5344CB8AC3E}">
        <p14:creationId xmlns:p14="http://schemas.microsoft.com/office/powerpoint/2010/main" val="2617326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AF564E8-E3D1-15CB-2F8A-52B85DADCF6D}"/>
              </a:ext>
            </a:extLst>
          </p:cNvPr>
          <p:cNvPicPr>
            <a:picLocks noChangeAspect="1"/>
          </p:cNvPicPr>
          <p:nvPr/>
        </p:nvPicPr>
        <p:blipFill>
          <a:blip r:embed="rId3">
            <a:extLst>
              <a:ext uri="{28A0092B-C50C-407E-A947-70E740481C1C}">
                <a14:useLocalDpi xmlns:a14="http://schemas.microsoft.com/office/drawing/2010/main" val="0"/>
              </a:ext>
            </a:extLst>
          </a:blip>
          <a:srcRect t="10439" b="10439"/>
          <a:stretch/>
        </p:blipFill>
        <p:spPr>
          <a:xfrm>
            <a:off x="-16564" y="0"/>
            <a:ext cx="18287999" cy="9646627"/>
          </a:xfrm>
          <a:prstGeom prst="rect">
            <a:avLst/>
          </a:prstGeom>
        </p:spPr>
      </p:pic>
      <p:grpSp>
        <p:nvGrpSpPr>
          <p:cNvPr id="3" name="Group 3"/>
          <p:cNvGrpSpPr/>
          <p:nvPr/>
        </p:nvGrpSpPr>
        <p:grpSpPr>
          <a:xfrm>
            <a:off x="-16564"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sp>
        <p:nvSpPr>
          <p:cNvPr id="7" name="Freeform 7"/>
          <p:cNvSpPr/>
          <p:nvPr/>
        </p:nvSpPr>
        <p:spPr>
          <a:xfrm>
            <a:off x="6978433" y="9423533"/>
            <a:ext cx="3670748" cy="763710"/>
          </a:xfrm>
          <a:custGeom>
            <a:avLst/>
            <a:gdLst/>
            <a:ahLst/>
            <a:cxnLst/>
            <a:rect l="l" t="t" r="r" b="b"/>
            <a:pathLst>
              <a:path w="3670748" h="763710">
                <a:moveTo>
                  <a:pt x="0" y="0"/>
                </a:moveTo>
                <a:lnTo>
                  <a:pt x="3670748" y="0"/>
                </a:lnTo>
                <a:lnTo>
                  <a:pt x="3670748" y="763710"/>
                </a:lnTo>
                <a:lnTo>
                  <a:pt x="0" y="763710"/>
                </a:lnTo>
                <a:lnTo>
                  <a:pt x="0" y="0"/>
                </a:lnTo>
                <a:close/>
              </a:path>
            </a:pathLst>
          </a:custGeom>
          <a:blipFill>
            <a:blip r:embed="rId4"/>
            <a:stretch>
              <a:fillRect/>
            </a:stretch>
          </a:blipFill>
        </p:spPr>
        <p:txBody>
          <a:bodyPr/>
          <a:lstStyle/>
          <a:p>
            <a:endParaRPr lang="en-GB"/>
          </a:p>
        </p:txBody>
      </p:sp>
      <p:grpSp>
        <p:nvGrpSpPr>
          <p:cNvPr id="8" name="Group 8"/>
          <p:cNvGrpSpPr/>
          <p:nvPr/>
        </p:nvGrpSpPr>
        <p:grpSpPr>
          <a:xfrm>
            <a:off x="11506200" y="3403220"/>
            <a:ext cx="5834687" cy="4542554"/>
            <a:chOff x="0" y="0"/>
            <a:chExt cx="1627827" cy="1267333"/>
          </a:xfrm>
        </p:grpSpPr>
        <p:sp>
          <p:nvSpPr>
            <p:cNvPr id="9" name="Freeform 9"/>
            <p:cNvSpPr/>
            <p:nvPr/>
          </p:nvSpPr>
          <p:spPr>
            <a:xfrm>
              <a:off x="0" y="0"/>
              <a:ext cx="1627827" cy="1267333"/>
            </a:xfrm>
            <a:custGeom>
              <a:avLst/>
              <a:gdLst/>
              <a:ahLst/>
              <a:cxnLst/>
              <a:rect l="l" t="t" r="r" b="b"/>
              <a:pathLst>
                <a:path w="1627827" h="1267333">
                  <a:moveTo>
                    <a:pt x="63873" y="0"/>
                  </a:moveTo>
                  <a:lnTo>
                    <a:pt x="1563954" y="0"/>
                  </a:lnTo>
                  <a:cubicBezTo>
                    <a:pt x="1599230" y="0"/>
                    <a:pt x="1627827" y="28597"/>
                    <a:pt x="1627827" y="63873"/>
                  </a:cubicBezTo>
                  <a:lnTo>
                    <a:pt x="1627827" y="1203460"/>
                  </a:lnTo>
                  <a:cubicBezTo>
                    <a:pt x="1627827" y="1238736"/>
                    <a:pt x="1599230" y="1267333"/>
                    <a:pt x="1563954" y="1267333"/>
                  </a:cubicBezTo>
                  <a:lnTo>
                    <a:pt x="63873" y="1267333"/>
                  </a:lnTo>
                  <a:cubicBezTo>
                    <a:pt x="28597" y="1267333"/>
                    <a:pt x="0" y="1238736"/>
                    <a:pt x="0" y="1203460"/>
                  </a:cubicBezTo>
                  <a:lnTo>
                    <a:pt x="0" y="63873"/>
                  </a:lnTo>
                  <a:cubicBezTo>
                    <a:pt x="0" y="28597"/>
                    <a:pt x="28597" y="0"/>
                    <a:pt x="63873" y="0"/>
                  </a:cubicBezTo>
                  <a:close/>
                </a:path>
              </a:pathLst>
            </a:custGeom>
            <a:solidFill>
              <a:srgbClr val="FFFFFF"/>
            </a:solidFill>
            <a:ln w="85725" cap="rnd">
              <a:solidFill>
                <a:srgbClr val="4C1272"/>
              </a:solidFill>
              <a:prstDash val="solid"/>
              <a:round/>
            </a:ln>
          </p:spPr>
          <p:txBody>
            <a:bodyPr/>
            <a:lstStyle/>
            <a:p>
              <a:endParaRPr lang="en-GB" dirty="0"/>
            </a:p>
          </p:txBody>
        </p:sp>
        <p:sp>
          <p:nvSpPr>
            <p:cNvPr id="10" name="TextBox 10"/>
            <p:cNvSpPr txBox="1"/>
            <p:nvPr/>
          </p:nvSpPr>
          <p:spPr>
            <a:xfrm>
              <a:off x="0" y="-47625"/>
              <a:ext cx="1627827" cy="1314958"/>
            </a:xfrm>
            <a:prstGeom prst="rect">
              <a:avLst/>
            </a:prstGeom>
          </p:spPr>
          <p:txBody>
            <a:bodyPr lIns="46140" tIns="46140" rIns="46140" bIns="46140" rtlCol="0" anchor="ctr"/>
            <a:lstStyle/>
            <a:p>
              <a:pPr algn="ctr">
                <a:lnSpc>
                  <a:spcPts val="3306"/>
                </a:lnSpc>
              </a:pPr>
              <a:endParaRPr/>
            </a:p>
          </p:txBody>
        </p:sp>
      </p:grpSp>
      <p:grpSp>
        <p:nvGrpSpPr>
          <p:cNvPr id="13" name="Group 13"/>
          <p:cNvGrpSpPr/>
          <p:nvPr/>
        </p:nvGrpSpPr>
        <p:grpSpPr>
          <a:xfrm>
            <a:off x="2222507" y="231027"/>
            <a:ext cx="13182600" cy="2436110"/>
            <a:chOff x="0" y="0"/>
            <a:chExt cx="4240202" cy="812800"/>
          </a:xfrm>
        </p:grpSpPr>
        <p:sp>
          <p:nvSpPr>
            <p:cNvPr id="14" name="Freeform 14"/>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BDD100"/>
            </a:solidFill>
            <a:ln w="95250" cap="rnd">
              <a:solidFill>
                <a:srgbClr val="FFFFFF"/>
              </a:solidFill>
              <a:prstDash val="solid"/>
              <a:round/>
            </a:ln>
          </p:spPr>
          <p:txBody>
            <a:bodyPr/>
            <a:lstStyle/>
            <a:p>
              <a:endParaRPr lang="en-GB"/>
            </a:p>
          </p:txBody>
        </p:sp>
        <p:sp>
          <p:nvSpPr>
            <p:cNvPr id="15" name="TextBox 15"/>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16" name="TextBox 16"/>
          <p:cNvSpPr txBox="1"/>
          <p:nvPr/>
        </p:nvSpPr>
        <p:spPr>
          <a:xfrm>
            <a:off x="11785365" y="3681811"/>
            <a:ext cx="5276356" cy="540276"/>
          </a:xfrm>
          <a:prstGeom prst="rect">
            <a:avLst/>
          </a:prstGeom>
        </p:spPr>
        <p:txBody>
          <a:bodyPr wrap="square" lIns="0" tIns="0" rIns="0" bIns="0" rtlCol="0" anchor="t">
            <a:spAutoFit/>
          </a:bodyPr>
          <a:lstStyle/>
          <a:p>
            <a:pPr algn="l">
              <a:lnSpc>
                <a:spcPts val="4480"/>
              </a:lnSpc>
            </a:pPr>
            <a:r>
              <a:rPr lang="en-US" sz="3200" spc="51" dirty="0">
                <a:latin typeface="Filson Pro Bold"/>
                <a:ea typeface="Filson Pro Bold"/>
                <a:cs typeface="Filson Pro Bold"/>
                <a:sym typeface="Filson Pro Bold"/>
              </a:rPr>
              <a:t>Future Careers Ideas</a:t>
            </a:r>
          </a:p>
        </p:txBody>
      </p:sp>
      <p:sp>
        <p:nvSpPr>
          <p:cNvPr id="17" name="TextBox 17"/>
          <p:cNvSpPr txBox="1"/>
          <p:nvPr/>
        </p:nvSpPr>
        <p:spPr>
          <a:xfrm>
            <a:off x="11785365" y="4307439"/>
            <a:ext cx="4965183" cy="3447098"/>
          </a:xfrm>
          <a:prstGeom prst="rect">
            <a:avLst/>
          </a:prstGeom>
        </p:spPr>
        <p:txBody>
          <a:bodyPr lIns="0" tIns="0" rIns="0" bIns="0" rtlCol="0" anchor="t">
            <a:spAutoFit/>
          </a:bodyPr>
          <a:lstStyle/>
          <a:p>
            <a:pPr marL="285750" indent="-285750">
              <a:buFont typeface="Arial" panose="020B0604020202020204" pitchFamily="34" charset="0"/>
              <a:buChar char="•"/>
            </a:pPr>
            <a:r>
              <a:rPr lang="en-GB" sz="2800" b="1" dirty="0"/>
              <a:t>Chemical Engineer</a:t>
            </a:r>
          </a:p>
          <a:p>
            <a:pPr marL="285750" indent="-285750">
              <a:buFont typeface="Arial" panose="020B0604020202020204" pitchFamily="34" charset="0"/>
              <a:buChar char="•"/>
            </a:pPr>
            <a:r>
              <a:rPr lang="en-GB" sz="2800" b="1" dirty="0"/>
              <a:t>Dentist</a:t>
            </a:r>
          </a:p>
          <a:p>
            <a:pPr marL="285750" indent="-285750">
              <a:buFont typeface="Arial" panose="020B0604020202020204" pitchFamily="34" charset="0"/>
              <a:buChar char="•"/>
            </a:pPr>
            <a:r>
              <a:rPr lang="en-GB" sz="2800" b="1" dirty="0"/>
              <a:t>Energy Engineer</a:t>
            </a:r>
          </a:p>
          <a:p>
            <a:pPr marL="285750" indent="-285750">
              <a:buFont typeface="Arial" panose="020B0604020202020204" pitchFamily="34" charset="0"/>
              <a:buChar char="•"/>
            </a:pPr>
            <a:r>
              <a:rPr lang="en-GB" sz="2800" b="1" dirty="0"/>
              <a:t>Forensic Scientist</a:t>
            </a:r>
          </a:p>
          <a:p>
            <a:pPr marL="285750" indent="-285750">
              <a:buFont typeface="Arial" panose="020B0604020202020204" pitchFamily="34" charset="0"/>
              <a:buChar char="•"/>
            </a:pPr>
            <a:r>
              <a:rPr lang="en-GB" sz="2800" b="1" dirty="0"/>
              <a:t>Hydrologist</a:t>
            </a:r>
          </a:p>
          <a:p>
            <a:pPr marL="285750" indent="-285750">
              <a:buFont typeface="Arial" panose="020B0604020202020204" pitchFamily="34" charset="0"/>
              <a:buChar char="•"/>
            </a:pPr>
            <a:r>
              <a:rPr lang="en-GB" sz="2800" b="1" dirty="0"/>
              <a:t>Pharmacist</a:t>
            </a:r>
          </a:p>
          <a:p>
            <a:pPr marL="285750" indent="-285750">
              <a:buFont typeface="Arial" panose="020B0604020202020204" pitchFamily="34" charset="0"/>
              <a:buChar char="•"/>
            </a:pPr>
            <a:r>
              <a:rPr lang="en-GB" sz="2800" b="1" dirty="0"/>
              <a:t>Laboratory Technician</a:t>
            </a:r>
          </a:p>
          <a:p>
            <a:pPr marL="285750" indent="-285750">
              <a:buFont typeface="Arial" panose="020B0604020202020204" pitchFamily="34" charset="0"/>
              <a:buChar char="•"/>
            </a:pPr>
            <a:r>
              <a:rPr lang="en-GB" sz="2800" b="1" dirty="0"/>
              <a:t>Sonographer</a:t>
            </a:r>
            <a:endParaRPr lang="en-GB" sz="2800" dirty="0"/>
          </a:p>
        </p:txBody>
      </p:sp>
      <p:sp>
        <p:nvSpPr>
          <p:cNvPr id="18" name="TextBox 18"/>
          <p:cNvSpPr txBox="1"/>
          <p:nvPr/>
        </p:nvSpPr>
        <p:spPr>
          <a:xfrm>
            <a:off x="2374906" y="441850"/>
            <a:ext cx="12877801" cy="1999202"/>
          </a:xfrm>
          <a:prstGeom prst="rect">
            <a:avLst/>
          </a:prstGeom>
        </p:spPr>
        <p:txBody>
          <a:bodyPr wrap="square" lIns="0" tIns="0" rIns="0" bIns="0" rtlCol="0" anchor="t">
            <a:spAutoFit/>
          </a:bodyPr>
          <a:lstStyle/>
          <a:p>
            <a:pPr algn="ctr">
              <a:lnSpc>
                <a:spcPts val="8099"/>
              </a:lnSpc>
            </a:pPr>
            <a:r>
              <a:rPr lang="en-US" sz="5400" spc="8" dirty="0">
                <a:latin typeface="Filson Pro Medium"/>
                <a:ea typeface="Filson Pro Medium"/>
                <a:cs typeface="Filson Pro Medium"/>
                <a:sym typeface="Filson Pro Medium"/>
              </a:rPr>
              <a:t>Where could you take your love of</a:t>
            </a:r>
            <a:br>
              <a:rPr lang="en-US" sz="5400" spc="8" dirty="0">
                <a:latin typeface="Filson Pro Medium"/>
                <a:ea typeface="Filson Pro Medium"/>
                <a:cs typeface="Filson Pro Medium"/>
                <a:sym typeface="Filson Pro Medium"/>
              </a:rPr>
            </a:br>
            <a:r>
              <a:rPr lang="en-US" sz="5400" spc="8" dirty="0">
                <a:latin typeface="Filson Pro Medium"/>
                <a:ea typeface="Filson Pro Medium"/>
                <a:cs typeface="Filson Pro Medium"/>
                <a:sym typeface="Filson Pro Medium"/>
              </a:rPr>
              <a:t>the Sciences?</a:t>
            </a:r>
          </a:p>
        </p:txBody>
      </p:sp>
      <p:pic>
        <p:nvPicPr>
          <p:cNvPr id="21" name="Picture 20">
            <a:extLst>
              <a:ext uri="{FF2B5EF4-FFF2-40B4-BE49-F238E27FC236}">
                <a16:creationId xmlns:a16="http://schemas.microsoft.com/office/drawing/2014/main" id="{84558185-22C9-D4CD-E690-7F5E68ADEB07}"/>
              </a:ext>
            </a:extLst>
          </p:cNvPr>
          <p:cNvPicPr>
            <a:picLocks noChangeAspect="1"/>
          </p:cNvPicPr>
          <p:nvPr/>
        </p:nvPicPr>
        <p:blipFill>
          <a:blip r:embed="rId5"/>
          <a:stretch>
            <a:fillRect/>
          </a:stretch>
        </p:blipFill>
        <p:spPr>
          <a:xfrm>
            <a:off x="228600" y="9199132"/>
            <a:ext cx="3549651" cy="918945"/>
          </a:xfrm>
          <a:prstGeom prst="rect">
            <a:avLst/>
          </a:prstGeom>
        </p:spPr>
      </p:pic>
      <p:pic>
        <p:nvPicPr>
          <p:cNvPr id="6" name="Picture 5">
            <a:hlinkClick r:id="rId6"/>
            <a:extLst>
              <a:ext uri="{FF2B5EF4-FFF2-40B4-BE49-F238E27FC236}">
                <a16:creationId xmlns:a16="http://schemas.microsoft.com/office/drawing/2014/main" id="{02379DB2-7008-60E0-0CEE-2DED19D9CE6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7099014" y="9210825"/>
            <a:ext cx="909058" cy="929955"/>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Tree>
    <p:extLst>
      <p:ext uri="{BB962C8B-B14F-4D97-AF65-F5344CB8AC3E}">
        <p14:creationId xmlns:p14="http://schemas.microsoft.com/office/powerpoint/2010/main" val="16466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25B818BF-788B-B38A-E733-866BAB87AFD4}"/>
              </a:ext>
            </a:extLst>
          </p:cNvPr>
          <p:cNvPicPr>
            <a:picLocks noChangeAspect="1"/>
          </p:cNvPicPr>
          <p:nvPr/>
        </p:nvPicPr>
        <p:blipFill>
          <a:blip r:embed="rId3">
            <a:extLst>
              <a:ext uri="{28A0092B-C50C-407E-A947-70E740481C1C}">
                <a14:useLocalDpi xmlns:a14="http://schemas.microsoft.com/office/drawing/2010/main" val="0"/>
              </a:ext>
            </a:extLst>
          </a:blip>
          <a:srcRect t="8535" b="8535"/>
          <a:stretch/>
        </p:blipFill>
        <p:spPr>
          <a:xfrm>
            <a:off x="0" y="-62104"/>
            <a:ext cx="18301252" cy="10118077"/>
          </a:xfrm>
          <a:prstGeom prst="rect">
            <a:avLst/>
          </a:prstGeom>
        </p:spPr>
      </p:pic>
      <p:grpSp>
        <p:nvGrpSpPr>
          <p:cNvPr id="3" name="Group 3"/>
          <p:cNvGrpSpPr/>
          <p:nvPr/>
        </p:nvGrpSpPr>
        <p:grpSpPr>
          <a:xfrm>
            <a:off x="-13252" y="9075031"/>
            <a:ext cx="18301252"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grpSp>
        <p:nvGrpSpPr>
          <p:cNvPr id="8" name="Group 8"/>
          <p:cNvGrpSpPr/>
          <p:nvPr/>
        </p:nvGrpSpPr>
        <p:grpSpPr>
          <a:xfrm>
            <a:off x="1094241" y="3545777"/>
            <a:ext cx="5177544" cy="4988885"/>
            <a:chOff x="0" y="0"/>
            <a:chExt cx="1444490" cy="1391856"/>
          </a:xfrm>
        </p:grpSpPr>
        <p:sp>
          <p:nvSpPr>
            <p:cNvPr id="9" name="Freeform 9"/>
            <p:cNvSpPr/>
            <p:nvPr/>
          </p:nvSpPr>
          <p:spPr>
            <a:xfrm>
              <a:off x="0" y="0"/>
              <a:ext cx="1444490" cy="1391856"/>
            </a:xfrm>
            <a:custGeom>
              <a:avLst/>
              <a:gdLst/>
              <a:ahLst/>
              <a:cxnLst/>
              <a:rect l="l" t="t" r="r" b="b"/>
              <a:pathLst>
                <a:path w="1444490" h="1391856">
                  <a:moveTo>
                    <a:pt x="71980" y="0"/>
                  </a:moveTo>
                  <a:lnTo>
                    <a:pt x="1372510" y="0"/>
                  </a:lnTo>
                  <a:cubicBezTo>
                    <a:pt x="1412264" y="0"/>
                    <a:pt x="1444490" y="32227"/>
                    <a:pt x="1444490" y="71980"/>
                  </a:cubicBezTo>
                  <a:lnTo>
                    <a:pt x="1444490" y="1319875"/>
                  </a:lnTo>
                  <a:cubicBezTo>
                    <a:pt x="1444490" y="1338966"/>
                    <a:pt x="1436906" y="1357274"/>
                    <a:pt x="1423408" y="1370773"/>
                  </a:cubicBezTo>
                  <a:cubicBezTo>
                    <a:pt x="1409909" y="1384272"/>
                    <a:pt x="1391600" y="1391856"/>
                    <a:pt x="1372510" y="1391856"/>
                  </a:cubicBezTo>
                  <a:lnTo>
                    <a:pt x="71980" y="1391856"/>
                  </a:lnTo>
                  <a:cubicBezTo>
                    <a:pt x="32227" y="1391856"/>
                    <a:pt x="0" y="1359629"/>
                    <a:pt x="0" y="1319875"/>
                  </a:cubicBezTo>
                  <a:lnTo>
                    <a:pt x="0" y="71980"/>
                  </a:lnTo>
                  <a:cubicBezTo>
                    <a:pt x="0" y="32227"/>
                    <a:pt x="32227" y="0"/>
                    <a:pt x="71980" y="0"/>
                  </a:cubicBezTo>
                  <a:close/>
                </a:path>
              </a:pathLst>
            </a:custGeom>
            <a:solidFill>
              <a:srgbClr val="FFFFFF"/>
            </a:solidFill>
            <a:ln w="85725" cap="rnd">
              <a:solidFill>
                <a:srgbClr val="BDD100"/>
              </a:solidFill>
              <a:prstDash val="solid"/>
              <a:round/>
            </a:ln>
          </p:spPr>
          <p:txBody>
            <a:bodyPr/>
            <a:lstStyle/>
            <a:p>
              <a:endParaRPr lang="en-GB"/>
            </a:p>
          </p:txBody>
        </p:sp>
        <p:sp>
          <p:nvSpPr>
            <p:cNvPr id="10" name="TextBox 10"/>
            <p:cNvSpPr txBox="1"/>
            <p:nvPr/>
          </p:nvSpPr>
          <p:spPr>
            <a:xfrm>
              <a:off x="0" y="-47625"/>
              <a:ext cx="1444490" cy="1439481"/>
            </a:xfrm>
            <a:prstGeom prst="rect">
              <a:avLst/>
            </a:prstGeom>
          </p:spPr>
          <p:txBody>
            <a:bodyPr lIns="46140" tIns="46140" rIns="46140" bIns="46140" rtlCol="0" anchor="ctr"/>
            <a:lstStyle/>
            <a:p>
              <a:pPr algn="ctr">
                <a:lnSpc>
                  <a:spcPts val="3306"/>
                </a:lnSpc>
              </a:pPr>
              <a:endParaRPr/>
            </a:p>
          </p:txBody>
        </p:sp>
      </p:grpSp>
      <p:grpSp>
        <p:nvGrpSpPr>
          <p:cNvPr id="11" name="Group 11"/>
          <p:cNvGrpSpPr/>
          <p:nvPr/>
        </p:nvGrpSpPr>
        <p:grpSpPr>
          <a:xfrm>
            <a:off x="12028356" y="3545777"/>
            <a:ext cx="5309253" cy="4988886"/>
            <a:chOff x="0" y="0"/>
            <a:chExt cx="6829701" cy="6651847"/>
          </a:xfrm>
        </p:grpSpPr>
        <p:grpSp>
          <p:nvGrpSpPr>
            <p:cNvPr id="12" name="Group 12"/>
            <p:cNvGrpSpPr/>
            <p:nvPr/>
          </p:nvGrpSpPr>
          <p:grpSpPr>
            <a:xfrm>
              <a:off x="0" y="0"/>
              <a:ext cx="6651847" cy="6651847"/>
              <a:chOff x="0" y="0"/>
              <a:chExt cx="812800" cy="812800"/>
            </a:xfrm>
          </p:grpSpPr>
          <p:sp>
            <p:nvSpPr>
              <p:cNvPr id="13" name="Freeform 13"/>
              <p:cNvSpPr/>
              <p:nvPr/>
            </p:nvSpPr>
            <p:spPr>
              <a:xfrm>
                <a:off x="0" y="0"/>
                <a:ext cx="812800" cy="812800"/>
              </a:xfrm>
              <a:custGeom>
                <a:avLst/>
                <a:gdLst/>
                <a:ahLst/>
                <a:cxnLst/>
                <a:rect l="l" t="t" r="r" b="b"/>
                <a:pathLst>
                  <a:path w="812800" h="812800">
                    <a:moveTo>
                      <a:pt x="127922" y="0"/>
                    </a:moveTo>
                    <a:lnTo>
                      <a:pt x="684878" y="0"/>
                    </a:lnTo>
                    <a:cubicBezTo>
                      <a:pt x="755527" y="0"/>
                      <a:pt x="812800" y="57273"/>
                      <a:pt x="812800" y="127922"/>
                    </a:cubicBezTo>
                    <a:lnTo>
                      <a:pt x="812800" y="684878"/>
                    </a:lnTo>
                    <a:cubicBezTo>
                      <a:pt x="812800" y="755527"/>
                      <a:pt x="755527" y="812800"/>
                      <a:pt x="684878" y="812800"/>
                    </a:cubicBezTo>
                    <a:lnTo>
                      <a:pt x="127922" y="812800"/>
                    </a:lnTo>
                    <a:cubicBezTo>
                      <a:pt x="57273" y="812800"/>
                      <a:pt x="0" y="755527"/>
                      <a:pt x="0" y="684878"/>
                    </a:cubicBezTo>
                    <a:lnTo>
                      <a:pt x="0" y="127922"/>
                    </a:lnTo>
                    <a:cubicBezTo>
                      <a:pt x="0" y="57273"/>
                      <a:pt x="57273" y="0"/>
                      <a:pt x="127922" y="0"/>
                    </a:cubicBezTo>
                    <a:close/>
                  </a:path>
                </a:pathLst>
              </a:custGeom>
              <a:solidFill>
                <a:srgbClr val="FFFFFF"/>
              </a:solidFill>
              <a:ln w="95250" cap="rnd">
                <a:solidFill>
                  <a:srgbClr val="BDD100"/>
                </a:solidFill>
                <a:prstDash val="solid"/>
                <a:round/>
              </a:ln>
            </p:spPr>
            <p:txBody>
              <a:bodyPr/>
              <a:lstStyle/>
              <a:p>
                <a:endParaRPr lang="en-GB" dirty="0"/>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306"/>
                  </a:lnSpc>
                </a:pPr>
                <a:endParaRPr/>
              </a:p>
            </p:txBody>
          </p:sp>
        </p:grpSp>
        <p:sp>
          <p:nvSpPr>
            <p:cNvPr id="15" name="Freeform 15"/>
            <p:cNvSpPr/>
            <p:nvPr/>
          </p:nvSpPr>
          <p:spPr>
            <a:xfrm>
              <a:off x="889484"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6" name="Freeform 16"/>
            <p:cNvSpPr/>
            <p:nvPr/>
          </p:nvSpPr>
          <p:spPr>
            <a:xfrm>
              <a:off x="1859201" y="5772735"/>
              <a:ext cx="2624049" cy="580571"/>
            </a:xfrm>
            <a:custGeom>
              <a:avLst/>
              <a:gdLst/>
              <a:ahLst/>
              <a:cxnLst/>
              <a:rect l="l" t="t" r="r" b="b"/>
              <a:pathLst>
                <a:path w="2624049" h="580571">
                  <a:moveTo>
                    <a:pt x="0" y="0"/>
                  </a:moveTo>
                  <a:lnTo>
                    <a:pt x="2624049" y="0"/>
                  </a:lnTo>
                  <a:lnTo>
                    <a:pt x="2624049" y="580571"/>
                  </a:lnTo>
                  <a:lnTo>
                    <a:pt x="0" y="5805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7" name="TextBox 17"/>
            <p:cNvSpPr txBox="1"/>
            <p:nvPr/>
          </p:nvSpPr>
          <p:spPr>
            <a:xfrm>
              <a:off x="602596" y="307756"/>
              <a:ext cx="6227105" cy="704296"/>
            </a:xfrm>
            <a:prstGeom prst="rect">
              <a:avLst/>
            </a:prstGeom>
          </p:spPr>
          <p:txBody>
            <a:bodyPr lIns="0" tIns="0" rIns="0" bIns="0" rtlCol="0" anchor="t">
              <a:spAutoFit/>
            </a:bodyPr>
            <a:lstStyle/>
            <a:p>
              <a:pPr algn="l">
                <a:lnSpc>
                  <a:spcPts val="4377"/>
                </a:lnSpc>
              </a:pPr>
              <a:r>
                <a:rPr lang="en-US" sz="3126" spc="50" dirty="0">
                  <a:latin typeface="Filson Pro Bold"/>
                  <a:ea typeface="Filson Pro Bold"/>
                  <a:cs typeface="Filson Pro Bold"/>
                  <a:sym typeface="Filson Pro Bold"/>
                </a:rPr>
                <a:t>Post-18 Options</a:t>
              </a:r>
            </a:p>
          </p:txBody>
        </p:sp>
      </p:grpSp>
      <p:sp>
        <p:nvSpPr>
          <p:cNvPr id="20" name="TextBox 20"/>
          <p:cNvSpPr txBox="1"/>
          <p:nvPr/>
        </p:nvSpPr>
        <p:spPr>
          <a:xfrm>
            <a:off x="1425425" y="4384815"/>
            <a:ext cx="4667224" cy="3693319"/>
          </a:xfrm>
          <a:prstGeom prst="rect">
            <a:avLst/>
          </a:prstGeom>
        </p:spPr>
        <p:txBody>
          <a:bodyPr wrap="square" lIns="0" tIns="0" rIns="0" bIns="0" rtlCol="0" anchor="t">
            <a:spAutoFit/>
          </a:bodyPr>
          <a:lstStyle/>
          <a:p>
            <a:r>
              <a:rPr lang="en-GB" sz="2400" b="0" i="0" dirty="0">
                <a:effectLst/>
                <a:latin typeface="YAF2GzLAv1g 0"/>
              </a:rPr>
              <a:t>Courses:</a:t>
            </a:r>
          </a:p>
          <a:p>
            <a:pPr marL="342900" indent="-342900">
              <a:buFont typeface="Arial" panose="020B0604020202020204" pitchFamily="34" charset="0"/>
              <a:buChar char="•"/>
            </a:pPr>
            <a:r>
              <a:rPr lang="en-GB" sz="2400" b="0" i="0" dirty="0">
                <a:effectLst/>
                <a:latin typeface="YAF2GzLAv1g 0"/>
              </a:rPr>
              <a:t>A-Level Chemistry, Physics or Biology</a:t>
            </a:r>
          </a:p>
          <a:p>
            <a:pPr marL="342900" indent="-342900">
              <a:buFont typeface="Arial" panose="020B0604020202020204" pitchFamily="34" charset="0"/>
              <a:buChar char="•"/>
            </a:pPr>
            <a:r>
              <a:rPr lang="en-GB" sz="2400" b="0" i="0" dirty="0">
                <a:effectLst/>
                <a:latin typeface="YAF2GzLAv1g 0"/>
              </a:rPr>
              <a:t>T-Level Science</a:t>
            </a:r>
          </a:p>
          <a:p>
            <a:pPr marL="342900" indent="-342900">
              <a:buFont typeface="Arial" panose="020B0604020202020204" pitchFamily="34" charset="0"/>
              <a:buChar char="•"/>
            </a:pPr>
            <a:r>
              <a:rPr lang="en-GB" sz="2400" b="0" i="0" dirty="0">
                <a:effectLst/>
                <a:latin typeface="YAF2GzLAv1g 0"/>
              </a:rPr>
              <a:t>T-Level Engineering</a:t>
            </a:r>
          </a:p>
          <a:p>
            <a:endParaRPr lang="en-GB" sz="2400" dirty="0">
              <a:latin typeface="YAF2GzLAv1g 0"/>
            </a:endParaRPr>
          </a:p>
          <a:p>
            <a:r>
              <a:rPr lang="en-GB" sz="2400" b="0" i="0" dirty="0">
                <a:effectLst/>
                <a:latin typeface="YAF2GzLAv1g 0"/>
              </a:rPr>
              <a:t>Apprenticeships:</a:t>
            </a:r>
          </a:p>
          <a:p>
            <a:pPr marL="342900" indent="-342900">
              <a:buFont typeface="Arial" panose="020B0604020202020204" pitchFamily="34" charset="0"/>
              <a:buChar char="•"/>
            </a:pPr>
            <a:r>
              <a:rPr lang="en-GB" sz="2400" b="0" i="0" dirty="0">
                <a:effectLst/>
                <a:latin typeface="YAF2GzLAv1g 0"/>
              </a:rPr>
              <a:t>Science Manufacturing Technician</a:t>
            </a:r>
          </a:p>
          <a:p>
            <a:pPr marL="342900" indent="-342900">
              <a:buFont typeface="Arial" panose="020B0604020202020204" pitchFamily="34" charset="0"/>
              <a:buChar char="•"/>
            </a:pPr>
            <a:r>
              <a:rPr lang="en-GB" sz="2400" b="0" i="0" dirty="0">
                <a:effectLst/>
                <a:latin typeface="YAF2GzLAv1g 0"/>
              </a:rPr>
              <a:t>Laboratory Assistant</a:t>
            </a:r>
          </a:p>
          <a:p>
            <a:pPr marL="342900" indent="-342900">
              <a:buFont typeface="Arial" panose="020B0604020202020204" pitchFamily="34" charset="0"/>
              <a:buChar char="•"/>
            </a:pPr>
            <a:r>
              <a:rPr lang="en-GB" sz="2400" dirty="0">
                <a:latin typeface="YAF2GzLAv1g 0"/>
              </a:rPr>
              <a:t>Dental Nurse</a:t>
            </a:r>
            <a:endParaRPr lang="en-GB" sz="2400" dirty="0"/>
          </a:p>
        </p:txBody>
      </p:sp>
      <p:sp>
        <p:nvSpPr>
          <p:cNvPr id="21" name="TextBox 21"/>
          <p:cNvSpPr txBox="1"/>
          <p:nvPr/>
        </p:nvSpPr>
        <p:spPr>
          <a:xfrm>
            <a:off x="1425426" y="3874060"/>
            <a:ext cx="3600322" cy="547370"/>
          </a:xfrm>
          <a:prstGeom prst="rect">
            <a:avLst/>
          </a:prstGeom>
        </p:spPr>
        <p:txBody>
          <a:bodyPr lIns="0" tIns="0" rIns="0" bIns="0" rtlCol="0" anchor="t">
            <a:spAutoFit/>
          </a:bodyPr>
          <a:lstStyle/>
          <a:p>
            <a:pPr algn="l">
              <a:lnSpc>
                <a:spcPts val="4480"/>
              </a:lnSpc>
            </a:pPr>
            <a:r>
              <a:rPr lang="en-US" sz="3200" spc="51" dirty="0">
                <a:latin typeface="Filson Pro Bold"/>
                <a:ea typeface="Filson Pro Bold"/>
                <a:cs typeface="Filson Pro Bold"/>
                <a:sym typeface="Filson Pro Bold"/>
              </a:rPr>
              <a:t>Post-16 Options</a:t>
            </a:r>
          </a:p>
        </p:txBody>
      </p:sp>
      <p:sp>
        <p:nvSpPr>
          <p:cNvPr id="26" name="TextBox 26"/>
          <p:cNvSpPr txBox="1"/>
          <p:nvPr/>
        </p:nvSpPr>
        <p:spPr>
          <a:xfrm>
            <a:off x="12438376" y="4382674"/>
            <a:ext cx="4350952" cy="4062651"/>
          </a:xfrm>
          <a:prstGeom prst="rect">
            <a:avLst/>
          </a:prstGeom>
        </p:spPr>
        <p:txBody>
          <a:bodyPr wrap="square" lIns="0" tIns="0" rIns="0" bIns="0" rtlCol="0" anchor="t">
            <a:spAutoFit/>
          </a:bodyPr>
          <a:lstStyle/>
          <a:p>
            <a:pPr algn="l">
              <a:lnSpc>
                <a:spcPts val="2639"/>
              </a:lnSpc>
            </a:pPr>
            <a:r>
              <a:rPr lang="en-US" sz="2400" spc="-21" dirty="0">
                <a:ea typeface="Filson Pro"/>
                <a:cs typeface="Filson Pro"/>
                <a:sym typeface="Filson Pro"/>
              </a:rPr>
              <a:t>Example of Degree Courses:</a:t>
            </a:r>
          </a:p>
          <a:p>
            <a:pPr marL="342900" indent="-342900">
              <a:buFont typeface="Arial" panose="020B0604020202020204" pitchFamily="34" charset="0"/>
              <a:buChar char="•"/>
            </a:pPr>
            <a:r>
              <a:rPr lang="en-GB" sz="2400" b="0" i="0" dirty="0">
                <a:effectLst/>
                <a:latin typeface="YAF2GzLAv1g 0"/>
              </a:rPr>
              <a:t>BSc (Hons) Biochemistry</a:t>
            </a:r>
          </a:p>
          <a:p>
            <a:pPr marL="342900" indent="-342900">
              <a:buFont typeface="Arial" panose="020B0604020202020204" pitchFamily="34" charset="0"/>
              <a:buChar char="•"/>
            </a:pPr>
            <a:r>
              <a:rPr lang="en-GB" sz="2400" b="0" i="0" dirty="0">
                <a:effectLst/>
                <a:latin typeface="YAF2GzLAv1g 0"/>
              </a:rPr>
              <a:t>BSc (Hons) Forensic Science</a:t>
            </a:r>
          </a:p>
          <a:p>
            <a:pPr marL="342900" indent="-342900">
              <a:buFont typeface="Arial" panose="020B0604020202020204" pitchFamily="34" charset="0"/>
              <a:buChar char="•"/>
            </a:pPr>
            <a:r>
              <a:rPr lang="en-GB" sz="2400" b="0" i="0" dirty="0">
                <a:effectLst/>
                <a:latin typeface="YAF2GzLAv1g 0"/>
              </a:rPr>
              <a:t>BSc (Hons) Marine Biology</a:t>
            </a:r>
          </a:p>
          <a:p>
            <a:pPr marL="342900" indent="-342900">
              <a:buFont typeface="Arial" panose="020B0604020202020204" pitchFamily="34" charset="0"/>
              <a:buChar char="•"/>
            </a:pPr>
            <a:r>
              <a:rPr lang="en-GB" sz="2400" dirty="0">
                <a:latin typeface="YAF2GzLAv1g 0"/>
              </a:rPr>
              <a:t>BSc (Hons) Physics with Astrophysics</a:t>
            </a:r>
            <a:endParaRPr lang="en-GB" sz="2400" b="0" i="0" dirty="0">
              <a:effectLst/>
              <a:latin typeface="YAF2GzLAv1g 0"/>
            </a:endParaRPr>
          </a:p>
          <a:p>
            <a:endParaRPr lang="en-GB" sz="2400" b="0" i="0" dirty="0">
              <a:effectLst/>
              <a:latin typeface="YAF2GzLAv1g 0"/>
            </a:endParaRPr>
          </a:p>
          <a:p>
            <a:r>
              <a:rPr lang="en-GB" sz="2400" b="0" i="0" dirty="0">
                <a:effectLst/>
                <a:latin typeface="YAF2GzLAv1g 0"/>
              </a:rPr>
              <a:t>Apprenticeships:</a:t>
            </a:r>
          </a:p>
          <a:p>
            <a:pPr marL="342900" indent="-342900">
              <a:buFont typeface="Arial" panose="020B0604020202020204" pitchFamily="34" charset="0"/>
              <a:buChar char="•"/>
            </a:pPr>
            <a:r>
              <a:rPr lang="en-GB" sz="2400" b="0" i="0" dirty="0">
                <a:effectLst/>
                <a:latin typeface="YAF2GzLAv1g 0"/>
              </a:rPr>
              <a:t>Materials Science Technologist</a:t>
            </a:r>
          </a:p>
          <a:p>
            <a:pPr marL="342900" indent="-342900">
              <a:buFont typeface="Arial" panose="020B0604020202020204" pitchFamily="34" charset="0"/>
              <a:buChar char="•"/>
            </a:pPr>
            <a:r>
              <a:rPr lang="en-GB" sz="2400" dirty="0">
                <a:latin typeface="YAF2GzLAv1g 0"/>
              </a:rPr>
              <a:t>Nursing Associate</a:t>
            </a:r>
          </a:p>
          <a:p>
            <a:pPr marL="342900" indent="-342900">
              <a:buFont typeface="Arial" panose="020B0604020202020204" pitchFamily="34" charset="0"/>
              <a:buChar char="•"/>
            </a:pPr>
            <a:r>
              <a:rPr lang="en-GB" sz="2400" dirty="0">
                <a:latin typeface="YAF2GzLAv1g 0"/>
              </a:rPr>
              <a:t>Laboratory Scientist</a:t>
            </a:r>
            <a:endParaRPr lang="en-GB" sz="2400" dirty="0"/>
          </a:p>
        </p:txBody>
      </p:sp>
      <p:pic>
        <p:nvPicPr>
          <p:cNvPr id="32" name="Picture 31">
            <a:extLst>
              <a:ext uri="{FF2B5EF4-FFF2-40B4-BE49-F238E27FC236}">
                <a16:creationId xmlns:a16="http://schemas.microsoft.com/office/drawing/2014/main" id="{52B62A87-CC4C-8DBC-5ECD-F7DB2D6ECD30}"/>
              </a:ext>
            </a:extLst>
          </p:cNvPr>
          <p:cNvPicPr>
            <a:picLocks noChangeAspect="1"/>
          </p:cNvPicPr>
          <p:nvPr/>
        </p:nvPicPr>
        <p:blipFill>
          <a:blip r:embed="rId6"/>
          <a:stretch>
            <a:fillRect/>
          </a:stretch>
        </p:blipFill>
        <p:spPr>
          <a:xfrm>
            <a:off x="228600" y="9199132"/>
            <a:ext cx="3549651" cy="918945"/>
          </a:xfrm>
          <a:prstGeom prst="rect">
            <a:avLst/>
          </a:prstGeom>
        </p:spPr>
      </p:pic>
      <p:grpSp>
        <p:nvGrpSpPr>
          <p:cNvPr id="2" name="Group 13">
            <a:extLst>
              <a:ext uri="{FF2B5EF4-FFF2-40B4-BE49-F238E27FC236}">
                <a16:creationId xmlns:a16="http://schemas.microsoft.com/office/drawing/2014/main" id="{4CE1BA02-B08E-F0ED-761F-DA8B983B15E7}"/>
              </a:ext>
            </a:extLst>
          </p:cNvPr>
          <p:cNvGrpSpPr/>
          <p:nvPr/>
        </p:nvGrpSpPr>
        <p:grpSpPr>
          <a:xfrm>
            <a:off x="2222507" y="231027"/>
            <a:ext cx="13182600" cy="2436110"/>
            <a:chOff x="0" y="0"/>
            <a:chExt cx="4240202" cy="812800"/>
          </a:xfrm>
        </p:grpSpPr>
        <p:sp>
          <p:nvSpPr>
            <p:cNvPr id="6" name="Freeform 14">
              <a:extLst>
                <a:ext uri="{FF2B5EF4-FFF2-40B4-BE49-F238E27FC236}">
                  <a16:creationId xmlns:a16="http://schemas.microsoft.com/office/drawing/2014/main" id="{0C783EA1-12A2-FEAE-2A1B-D82190D895A8}"/>
                </a:ext>
              </a:extLst>
            </p:cNvPr>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BDD100"/>
            </a:solidFill>
            <a:ln w="95250" cap="rnd">
              <a:solidFill>
                <a:srgbClr val="FFFFFF"/>
              </a:solidFill>
              <a:prstDash val="solid"/>
              <a:round/>
            </a:ln>
          </p:spPr>
          <p:txBody>
            <a:bodyPr/>
            <a:lstStyle/>
            <a:p>
              <a:endParaRPr lang="en-GB"/>
            </a:p>
          </p:txBody>
        </p:sp>
        <p:sp>
          <p:nvSpPr>
            <p:cNvPr id="22" name="TextBox 15">
              <a:extLst>
                <a:ext uri="{FF2B5EF4-FFF2-40B4-BE49-F238E27FC236}">
                  <a16:creationId xmlns:a16="http://schemas.microsoft.com/office/drawing/2014/main" id="{8A66660F-672D-95C7-76B9-8ED380E07828}"/>
                </a:ext>
              </a:extLst>
            </p:cNvPr>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25" name="TextBox 25"/>
          <p:cNvSpPr txBox="1"/>
          <p:nvPr/>
        </p:nvSpPr>
        <p:spPr>
          <a:xfrm>
            <a:off x="2527306" y="563444"/>
            <a:ext cx="12573000" cy="1797223"/>
          </a:xfrm>
          <a:prstGeom prst="rect">
            <a:avLst/>
          </a:prstGeom>
        </p:spPr>
        <p:txBody>
          <a:bodyPr wrap="square" lIns="0" tIns="0" rIns="0" bIns="0" rtlCol="0" anchor="t">
            <a:spAutoFit/>
          </a:bodyPr>
          <a:lstStyle/>
          <a:p>
            <a:pPr algn="ctr">
              <a:lnSpc>
                <a:spcPts val="7200"/>
              </a:lnSpc>
            </a:pPr>
            <a:r>
              <a:rPr lang="en-US" sz="5400" spc="7" dirty="0">
                <a:latin typeface="Filson Pro Medium"/>
                <a:ea typeface="Filson Pro Medium"/>
                <a:cs typeface="Filson Pro Medium"/>
                <a:sym typeface="Filson Pro Medium"/>
              </a:rPr>
              <a:t>What pathways could you take to get there?</a:t>
            </a:r>
          </a:p>
        </p:txBody>
      </p:sp>
      <p:pic>
        <p:nvPicPr>
          <p:cNvPr id="7" name="Picture 6">
            <a:hlinkClick r:id="rId7"/>
            <a:extLst>
              <a:ext uri="{FF2B5EF4-FFF2-40B4-BE49-F238E27FC236}">
                <a16:creationId xmlns:a16="http://schemas.microsoft.com/office/drawing/2014/main" id="{4B493E6C-F9A3-7665-0DB4-03BC32E78F2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7099014" y="9210825"/>
            <a:ext cx="909058" cy="929955"/>
          </a:xfrm>
          <a:prstGeom prst="rect">
            <a:avLst/>
          </a:prstGeom>
          <a:effectLst>
            <a:glow rad="63500">
              <a:schemeClr val="accent1">
                <a:satMod val="175000"/>
                <a:alpha val="40000"/>
              </a:schemeClr>
            </a:glow>
            <a:outerShdw blurRad="63500" sx="102000" sy="102000" algn="ctr" rotWithShape="0">
              <a:prstClr val="black">
                <a:alpha val="40000"/>
              </a:prstClr>
            </a:outerShdw>
          </a:effectLst>
        </p:spPr>
      </p:pic>
      <p:sp>
        <p:nvSpPr>
          <p:cNvPr id="23" name="Rectangle: Rounded Corners 22">
            <a:hlinkClick r:id="rId9" action="ppaction://hlinksldjump"/>
            <a:extLst>
              <a:ext uri="{FF2B5EF4-FFF2-40B4-BE49-F238E27FC236}">
                <a16:creationId xmlns:a16="http://schemas.microsoft.com/office/drawing/2014/main" id="{1D40CA29-B283-A86D-8FD3-DD9D40E8F5CE}"/>
              </a:ext>
            </a:extLst>
          </p:cNvPr>
          <p:cNvSpPr/>
          <p:nvPr/>
        </p:nvSpPr>
        <p:spPr>
          <a:xfrm>
            <a:off x="6501399" y="9334500"/>
            <a:ext cx="4624815" cy="817974"/>
          </a:xfrm>
          <a:prstGeom prst="roundRect">
            <a:avLst/>
          </a:prstGeom>
          <a:solidFill>
            <a:srgbClr val="0070C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Click here to go to next slides showing how to use Careerpilot to research jobs</a:t>
            </a:r>
          </a:p>
        </p:txBody>
      </p:sp>
    </p:spTree>
    <p:extLst>
      <p:ext uri="{BB962C8B-B14F-4D97-AF65-F5344CB8AC3E}">
        <p14:creationId xmlns:p14="http://schemas.microsoft.com/office/powerpoint/2010/main" val="2693666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2D54115-92FF-D9E3-46CA-1D4A9787EE97}"/>
              </a:ext>
            </a:extLst>
          </p:cNvPr>
          <p:cNvSpPr/>
          <p:nvPr/>
        </p:nvSpPr>
        <p:spPr>
          <a:xfrm>
            <a:off x="0" y="0"/>
            <a:ext cx="18288000" cy="9268063"/>
          </a:xfrm>
          <a:prstGeom prst="rect">
            <a:avLst/>
          </a:prstGeom>
          <a:solidFill>
            <a:srgbClr val="0072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reeform 2"/>
          <p:cNvSpPr/>
          <p:nvPr/>
        </p:nvSpPr>
        <p:spPr>
          <a:xfrm>
            <a:off x="0" y="2720354"/>
            <a:ext cx="18288000" cy="6780181"/>
          </a:xfrm>
          <a:custGeom>
            <a:avLst/>
            <a:gdLst/>
            <a:ahLst/>
            <a:cxnLst/>
            <a:rect l="l" t="t" r="r" b="b"/>
            <a:pathLst>
              <a:path w="18288000" h="7096099">
                <a:moveTo>
                  <a:pt x="0" y="0"/>
                </a:moveTo>
                <a:lnTo>
                  <a:pt x="18288000" y="0"/>
                </a:lnTo>
                <a:lnTo>
                  <a:pt x="18288000" y="7096099"/>
                </a:lnTo>
                <a:lnTo>
                  <a:pt x="0" y="7096099"/>
                </a:lnTo>
                <a:lnTo>
                  <a:pt x="0" y="0"/>
                </a:lnTo>
                <a:close/>
              </a:path>
            </a:pathLst>
          </a:custGeom>
          <a:blipFill>
            <a:blip r:embed="rId3"/>
            <a:stretch>
              <a:fillRect/>
            </a:stretch>
          </a:blipFill>
        </p:spPr>
        <p:txBody>
          <a:bodyPr/>
          <a:lstStyle/>
          <a:p>
            <a:endParaRPr lang="en-GB"/>
          </a:p>
        </p:txBody>
      </p:sp>
      <p:sp>
        <p:nvSpPr>
          <p:cNvPr id="9" name="Freeform 9"/>
          <p:cNvSpPr/>
          <p:nvPr/>
        </p:nvSpPr>
        <p:spPr>
          <a:xfrm>
            <a:off x="12012364" y="3063732"/>
            <a:ext cx="1966394" cy="575617"/>
          </a:xfrm>
          <a:custGeom>
            <a:avLst/>
            <a:gdLst/>
            <a:ahLst/>
            <a:cxnLst/>
            <a:rect l="l" t="t" r="r" b="b"/>
            <a:pathLst>
              <a:path w="1966394" h="575617">
                <a:moveTo>
                  <a:pt x="0" y="0"/>
                </a:moveTo>
                <a:lnTo>
                  <a:pt x="1966394" y="0"/>
                </a:lnTo>
                <a:lnTo>
                  <a:pt x="1966394" y="575617"/>
                </a:lnTo>
                <a:lnTo>
                  <a:pt x="0" y="57561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0" name="Freeform 10"/>
          <p:cNvSpPr/>
          <p:nvPr/>
        </p:nvSpPr>
        <p:spPr>
          <a:xfrm>
            <a:off x="3422077" y="3445000"/>
            <a:ext cx="1722641" cy="504264"/>
          </a:xfrm>
          <a:custGeom>
            <a:avLst/>
            <a:gdLst/>
            <a:ahLst/>
            <a:cxnLst/>
            <a:rect l="l" t="t" r="r" b="b"/>
            <a:pathLst>
              <a:path w="1722641" h="504264">
                <a:moveTo>
                  <a:pt x="0" y="0"/>
                </a:moveTo>
                <a:lnTo>
                  <a:pt x="1722641" y="0"/>
                </a:lnTo>
                <a:lnTo>
                  <a:pt x="1722641" y="504264"/>
                </a:lnTo>
                <a:lnTo>
                  <a:pt x="0" y="5042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0" y="9075031"/>
            <a:ext cx="18288000" cy="1211969"/>
            <a:chOff x="0" y="0"/>
            <a:chExt cx="5102194" cy="338129"/>
          </a:xfrm>
        </p:grpSpPr>
        <p:sp>
          <p:nvSpPr>
            <p:cNvPr id="12" name="Freeform 12"/>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13" name="TextBox 13"/>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sp>
        <p:nvSpPr>
          <p:cNvPr id="15" name="Freeform 15"/>
          <p:cNvSpPr/>
          <p:nvPr/>
        </p:nvSpPr>
        <p:spPr>
          <a:xfrm>
            <a:off x="14388652" y="9393696"/>
            <a:ext cx="3670748" cy="763710"/>
          </a:xfrm>
          <a:custGeom>
            <a:avLst/>
            <a:gdLst/>
            <a:ahLst/>
            <a:cxnLst/>
            <a:rect l="l" t="t" r="r" b="b"/>
            <a:pathLst>
              <a:path w="3670748" h="763710">
                <a:moveTo>
                  <a:pt x="0" y="0"/>
                </a:moveTo>
                <a:lnTo>
                  <a:pt x="3670748" y="0"/>
                </a:lnTo>
                <a:lnTo>
                  <a:pt x="3670748" y="763710"/>
                </a:lnTo>
                <a:lnTo>
                  <a:pt x="0" y="763710"/>
                </a:lnTo>
                <a:lnTo>
                  <a:pt x="0" y="0"/>
                </a:lnTo>
                <a:close/>
              </a:path>
            </a:pathLst>
          </a:custGeom>
          <a:blipFill>
            <a:blip r:embed="rId6"/>
            <a:stretch>
              <a:fillRect/>
            </a:stretch>
          </a:blipFill>
        </p:spPr>
        <p:txBody>
          <a:bodyPr/>
          <a:lstStyle/>
          <a:p>
            <a:endParaRPr lang="en-GB"/>
          </a:p>
        </p:txBody>
      </p:sp>
      <p:sp>
        <p:nvSpPr>
          <p:cNvPr id="20" name="TextBox 15">
            <a:extLst>
              <a:ext uri="{FF2B5EF4-FFF2-40B4-BE49-F238E27FC236}">
                <a16:creationId xmlns:a16="http://schemas.microsoft.com/office/drawing/2014/main" id="{2592CCE4-8184-2422-D61C-FF80CC4C7702}"/>
              </a:ext>
            </a:extLst>
          </p:cNvPr>
          <p:cNvSpPr txBox="1"/>
          <p:nvPr/>
        </p:nvSpPr>
        <p:spPr>
          <a:xfrm>
            <a:off x="1094241" y="195156"/>
            <a:ext cx="16099517" cy="2491057"/>
          </a:xfrm>
          <a:prstGeom prst="rect">
            <a:avLst/>
          </a:prstGeom>
        </p:spPr>
        <p:txBody>
          <a:bodyPr lIns="50800" tIns="50800" rIns="50800" bIns="50800" rtlCol="0" anchor="ctr"/>
          <a:lstStyle/>
          <a:p>
            <a:pPr algn="ctr">
              <a:lnSpc>
                <a:spcPts val="1905"/>
              </a:lnSpc>
            </a:pPr>
            <a:endParaRPr/>
          </a:p>
        </p:txBody>
      </p:sp>
      <p:sp>
        <p:nvSpPr>
          <p:cNvPr id="22" name="Arrow: Up 21">
            <a:extLst>
              <a:ext uri="{FF2B5EF4-FFF2-40B4-BE49-F238E27FC236}">
                <a16:creationId xmlns:a16="http://schemas.microsoft.com/office/drawing/2014/main" id="{0604483C-23BE-CE25-A233-3BD39E8D465A}"/>
              </a:ext>
            </a:extLst>
          </p:cNvPr>
          <p:cNvSpPr/>
          <p:nvPr/>
        </p:nvSpPr>
        <p:spPr>
          <a:xfrm>
            <a:off x="2429236" y="4032016"/>
            <a:ext cx="3740723" cy="1593424"/>
          </a:xfrm>
          <a:prstGeom prst="up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70C0"/>
                </a:solidFill>
              </a:rPr>
              <a:t>Search for jobs, courses and apprenticeships</a:t>
            </a:r>
          </a:p>
        </p:txBody>
      </p:sp>
      <p:sp>
        <p:nvSpPr>
          <p:cNvPr id="23" name="Arrow: Up 22">
            <a:extLst>
              <a:ext uri="{FF2B5EF4-FFF2-40B4-BE49-F238E27FC236}">
                <a16:creationId xmlns:a16="http://schemas.microsoft.com/office/drawing/2014/main" id="{958ED793-0C29-FFD3-F730-4BE7EB632ED6}"/>
              </a:ext>
            </a:extLst>
          </p:cNvPr>
          <p:cNvSpPr/>
          <p:nvPr/>
        </p:nvSpPr>
        <p:spPr>
          <a:xfrm>
            <a:off x="11125200" y="3697132"/>
            <a:ext cx="3740723" cy="1593424"/>
          </a:xfrm>
          <a:prstGeom prst="up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70C0"/>
                </a:solidFill>
              </a:rPr>
              <a:t>Register/log in to Careerpilot here.</a:t>
            </a:r>
          </a:p>
          <a:p>
            <a:pPr algn="ctr"/>
            <a:r>
              <a:rPr lang="en-GB" b="1" dirty="0">
                <a:solidFill>
                  <a:srgbClr val="0070C0"/>
                </a:solidFill>
              </a:rPr>
              <a:t>Its FREE!</a:t>
            </a:r>
          </a:p>
        </p:txBody>
      </p:sp>
      <p:pic>
        <p:nvPicPr>
          <p:cNvPr id="28" name="Picture 27">
            <a:extLst>
              <a:ext uri="{FF2B5EF4-FFF2-40B4-BE49-F238E27FC236}">
                <a16:creationId xmlns:a16="http://schemas.microsoft.com/office/drawing/2014/main" id="{8216891C-55E0-2AB4-C76C-930AF98F779D}"/>
              </a:ext>
            </a:extLst>
          </p:cNvPr>
          <p:cNvPicPr>
            <a:picLocks noChangeAspect="1"/>
          </p:cNvPicPr>
          <p:nvPr/>
        </p:nvPicPr>
        <p:blipFill>
          <a:blip r:embed="rId7"/>
          <a:stretch>
            <a:fillRect/>
          </a:stretch>
        </p:blipFill>
        <p:spPr>
          <a:xfrm>
            <a:off x="228600" y="9199132"/>
            <a:ext cx="3549651" cy="918945"/>
          </a:xfrm>
          <a:prstGeom prst="rect">
            <a:avLst/>
          </a:prstGeom>
        </p:spPr>
      </p:pic>
      <p:grpSp>
        <p:nvGrpSpPr>
          <p:cNvPr id="3" name="Group 13">
            <a:extLst>
              <a:ext uri="{FF2B5EF4-FFF2-40B4-BE49-F238E27FC236}">
                <a16:creationId xmlns:a16="http://schemas.microsoft.com/office/drawing/2014/main" id="{D0DBC406-D397-B025-C324-57423196F1C8}"/>
              </a:ext>
            </a:extLst>
          </p:cNvPr>
          <p:cNvGrpSpPr/>
          <p:nvPr/>
        </p:nvGrpSpPr>
        <p:grpSpPr>
          <a:xfrm>
            <a:off x="2222507" y="231027"/>
            <a:ext cx="13182600" cy="2436110"/>
            <a:chOff x="0" y="0"/>
            <a:chExt cx="4240202" cy="812800"/>
          </a:xfrm>
        </p:grpSpPr>
        <p:sp>
          <p:nvSpPr>
            <p:cNvPr id="4" name="Freeform 14">
              <a:extLst>
                <a:ext uri="{FF2B5EF4-FFF2-40B4-BE49-F238E27FC236}">
                  <a16:creationId xmlns:a16="http://schemas.microsoft.com/office/drawing/2014/main" id="{07BB4F58-5312-6710-C1DC-8C9429C16042}"/>
                </a:ext>
              </a:extLst>
            </p:cNvPr>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F6D000"/>
            </a:solidFill>
            <a:ln w="95250" cap="rnd">
              <a:solidFill>
                <a:srgbClr val="FFFFFF"/>
              </a:solidFill>
              <a:prstDash val="solid"/>
              <a:round/>
            </a:ln>
          </p:spPr>
          <p:txBody>
            <a:bodyPr/>
            <a:lstStyle/>
            <a:p>
              <a:endParaRPr lang="en-GB"/>
            </a:p>
          </p:txBody>
        </p:sp>
        <p:sp>
          <p:nvSpPr>
            <p:cNvPr id="5" name="TextBox 15">
              <a:extLst>
                <a:ext uri="{FF2B5EF4-FFF2-40B4-BE49-F238E27FC236}">
                  <a16:creationId xmlns:a16="http://schemas.microsoft.com/office/drawing/2014/main" id="{F9F4FE37-D2A3-C8C7-1E5E-7DDE0EDED20F}"/>
                </a:ext>
              </a:extLst>
            </p:cNvPr>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21" name="TextBox 25">
            <a:extLst>
              <a:ext uri="{FF2B5EF4-FFF2-40B4-BE49-F238E27FC236}">
                <a16:creationId xmlns:a16="http://schemas.microsoft.com/office/drawing/2014/main" id="{E1BCFF41-BAB4-69D1-976D-0F730D4B004E}"/>
              </a:ext>
            </a:extLst>
          </p:cNvPr>
          <p:cNvSpPr txBox="1"/>
          <p:nvPr/>
        </p:nvSpPr>
        <p:spPr>
          <a:xfrm>
            <a:off x="2429236" y="618085"/>
            <a:ext cx="12734564" cy="1661993"/>
          </a:xfrm>
          <a:prstGeom prst="rect">
            <a:avLst/>
          </a:prstGeom>
        </p:spPr>
        <p:txBody>
          <a:bodyPr wrap="square" lIns="0" tIns="0" rIns="0" bIns="0" rtlCol="0" anchor="t">
            <a:spAutoFit/>
          </a:bodyPr>
          <a:lstStyle/>
          <a:p>
            <a:pPr algn="ctr"/>
            <a:r>
              <a:rPr lang="en-US" sz="5400" spc="7" dirty="0">
                <a:solidFill>
                  <a:srgbClr val="231F20"/>
                </a:solidFill>
                <a:latin typeface="Filson Pro Medium"/>
                <a:ea typeface="Filson Pro Medium"/>
                <a:cs typeface="Filson Pro Medium"/>
                <a:sym typeface="Filson Pro Medium"/>
              </a:rPr>
              <a:t>Find out more about jobs, courses and apprenticeships on Careerpilot</a:t>
            </a:r>
          </a:p>
        </p:txBody>
      </p:sp>
    </p:spTree>
    <p:extLst>
      <p:ext uri="{BB962C8B-B14F-4D97-AF65-F5344CB8AC3E}">
        <p14:creationId xmlns:p14="http://schemas.microsoft.com/office/powerpoint/2010/main" val="408945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9"/>
                                        </p:tgtEl>
                                      </p:cBhvr>
                                    </p:animEffect>
                                    <p:animScale>
                                      <p:cBhvr>
                                        <p:cTn id="7" dur="250" autoRev="1" fill="hold"/>
                                        <p:tgtEl>
                                          <p:spTgt spid="9"/>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grpId="0" nodeType="clickEffect">
                                  <p:stCondLst>
                                    <p:cond delay="0"/>
                                  </p:stCondLst>
                                  <p:childTnLst>
                                    <p:animEffect transition="out" filter="fade">
                                      <p:cBhvr>
                                        <p:cTn id="18" dur="500" tmFilter="0, 0; .2, .5; .8, .5; 1, 0"/>
                                        <p:tgtEl>
                                          <p:spTgt spid="10"/>
                                        </p:tgtEl>
                                      </p:cBhvr>
                                    </p:animEffect>
                                    <p:animScale>
                                      <p:cBhvr>
                                        <p:cTn id="19" dur="250" autoRev="1" fill="hold"/>
                                        <p:tgtEl>
                                          <p:spTgt spid="10"/>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2" grpId="0" animBg="1"/>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339CF4B-791E-C27D-EFB3-57AB4F375903}"/>
              </a:ext>
            </a:extLst>
          </p:cNvPr>
          <p:cNvSpPr/>
          <p:nvPr/>
        </p:nvSpPr>
        <p:spPr>
          <a:xfrm>
            <a:off x="0" y="0"/>
            <a:ext cx="18288000" cy="9075030"/>
          </a:xfrm>
          <a:prstGeom prst="rect">
            <a:avLst/>
          </a:prstGeom>
          <a:solidFill>
            <a:srgbClr val="0072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reeform 2"/>
          <p:cNvSpPr/>
          <p:nvPr/>
        </p:nvSpPr>
        <p:spPr>
          <a:xfrm>
            <a:off x="3422077" y="3244723"/>
            <a:ext cx="1722641" cy="504264"/>
          </a:xfrm>
          <a:custGeom>
            <a:avLst/>
            <a:gdLst/>
            <a:ahLst/>
            <a:cxnLst/>
            <a:rect l="l" t="t" r="r" b="b"/>
            <a:pathLst>
              <a:path w="1722641" h="504264">
                <a:moveTo>
                  <a:pt x="0" y="0"/>
                </a:moveTo>
                <a:lnTo>
                  <a:pt x="1722641" y="0"/>
                </a:lnTo>
                <a:lnTo>
                  <a:pt x="1722641" y="504264"/>
                </a:lnTo>
                <a:lnTo>
                  <a:pt x="0" y="5042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3" name="Group 3"/>
          <p:cNvGrpSpPr/>
          <p:nvPr/>
        </p:nvGrpSpPr>
        <p:grpSpPr>
          <a:xfrm>
            <a:off x="0" y="9075031"/>
            <a:ext cx="18288000" cy="1211969"/>
            <a:chOff x="0" y="0"/>
            <a:chExt cx="5102194" cy="338129"/>
          </a:xfrm>
        </p:grpSpPr>
        <p:sp>
          <p:nvSpPr>
            <p:cNvPr id="4" name="Freeform 4"/>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5" name="TextBox 5"/>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sp>
        <p:nvSpPr>
          <p:cNvPr id="7" name="Freeform 7"/>
          <p:cNvSpPr/>
          <p:nvPr/>
        </p:nvSpPr>
        <p:spPr>
          <a:xfrm>
            <a:off x="14388652" y="9354367"/>
            <a:ext cx="3670748" cy="763710"/>
          </a:xfrm>
          <a:custGeom>
            <a:avLst/>
            <a:gdLst/>
            <a:ahLst/>
            <a:cxnLst/>
            <a:rect l="l" t="t" r="r" b="b"/>
            <a:pathLst>
              <a:path w="3670748" h="763710">
                <a:moveTo>
                  <a:pt x="0" y="0"/>
                </a:moveTo>
                <a:lnTo>
                  <a:pt x="3670748" y="0"/>
                </a:lnTo>
                <a:lnTo>
                  <a:pt x="3670748" y="763710"/>
                </a:lnTo>
                <a:lnTo>
                  <a:pt x="0" y="763710"/>
                </a:lnTo>
                <a:lnTo>
                  <a:pt x="0" y="0"/>
                </a:lnTo>
                <a:close/>
              </a:path>
            </a:pathLst>
          </a:custGeom>
          <a:blipFill>
            <a:blip r:embed="rId5"/>
            <a:stretch>
              <a:fillRect/>
            </a:stretch>
          </a:blipFill>
        </p:spPr>
        <p:txBody>
          <a:bodyPr/>
          <a:lstStyle/>
          <a:p>
            <a:endParaRPr lang="en-GB"/>
          </a:p>
        </p:txBody>
      </p:sp>
      <p:sp>
        <p:nvSpPr>
          <p:cNvPr id="10" name="Freeform 10"/>
          <p:cNvSpPr/>
          <p:nvPr/>
        </p:nvSpPr>
        <p:spPr>
          <a:xfrm>
            <a:off x="-520954" y="451008"/>
            <a:ext cx="12902178" cy="4692492"/>
          </a:xfrm>
          <a:custGeom>
            <a:avLst/>
            <a:gdLst/>
            <a:ahLst/>
            <a:cxnLst/>
            <a:rect l="l" t="t" r="r" b="b"/>
            <a:pathLst>
              <a:path w="12902178" h="4692492">
                <a:moveTo>
                  <a:pt x="0" y="0"/>
                </a:moveTo>
                <a:lnTo>
                  <a:pt x="12902178" y="0"/>
                </a:lnTo>
                <a:lnTo>
                  <a:pt x="12902178" y="4692492"/>
                </a:lnTo>
                <a:lnTo>
                  <a:pt x="0" y="4692492"/>
                </a:lnTo>
                <a:lnTo>
                  <a:pt x="0" y="0"/>
                </a:lnTo>
                <a:close/>
              </a:path>
            </a:pathLst>
          </a:custGeom>
          <a:blipFill>
            <a:blip r:embed="rId6"/>
            <a:stretch>
              <a:fillRect/>
            </a:stretch>
          </a:blipFill>
        </p:spPr>
        <p:txBody>
          <a:bodyPr/>
          <a:lstStyle/>
          <a:p>
            <a:endParaRPr lang="en-GB"/>
          </a:p>
        </p:txBody>
      </p:sp>
      <p:sp>
        <p:nvSpPr>
          <p:cNvPr id="11" name="Freeform 11"/>
          <p:cNvSpPr/>
          <p:nvPr/>
        </p:nvSpPr>
        <p:spPr>
          <a:xfrm>
            <a:off x="5144718" y="2988337"/>
            <a:ext cx="13361130" cy="6240572"/>
          </a:xfrm>
          <a:custGeom>
            <a:avLst/>
            <a:gdLst/>
            <a:ahLst/>
            <a:cxnLst/>
            <a:rect l="l" t="t" r="r" b="b"/>
            <a:pathLst>
              <a:path w="13361130" h="6240572">
                <a:moveTo>
                  <a:pt x="0" y="0"/>
                </a:moveTo>
                <a:lnTo>
                  <a:pt x="13361130" y="0"/>
                </a:lnTo>
                <a:lnTo>
                  <a:pt x="13361130" y="6240572"/>
                </a:lnTo>
                <a:lnTo>
                  <a:pt x="0" y="6240572"/>
                </a:lnTo>
                <a:lnTo>
                  <a:pt x="0" y="0"/>
                </a:lnTo>
                <a:close/>
              </a:path>
            </a:pathLst>
          </a:custGeom>
          <a:blipFill>
            <a:blip r:embed="rId7"/>
            <a:stretch>
              <a:fillRect/>
            </a:stretch>
          </a:blipFill>
        </p:spPr>
        <p:txBody>
          <a:bodyPr/>
          <a:lstStyle/>
          <a:p>
            <a:endParaRPr lang="en-GB"/>
          </a:p>
        </p:txBody>
      </p:sp>
      <p:grpSp>
        <p:nvGrpSpPr>
          <p:cNvPr id="12" name="Group 12"/>
          <p:cNvGrpSpPr/>
          <p:nvPr/>
        </p:nvGrpSpPr>
        <p:grpSpPr>
          <a:xfrm>
            <a:off x="14514008" y="1520042"/>
            <a:ext cx="3773992" cy="2094504"/>
            <a:chOff x="0" y="0"/>
            <a:chExt cx="993973" cy="730449"/>
          </a:xfrm>
        </p:grpSpPr>
        <p:sp>
          <p:nvSpPr>
            <p:cNvPr id="13" name="Freeform 13"/>
            <p:cNvSpPr/>
            <p:nvPr/>
          </p:nvSpPr>
          <p:spPr>
            <a:xfrm>
              <a:off x="0" y="0"/>
              <a:ext cx="993973" cy="730449"/>
            </a:xfrm>
            <a:custGeom>
              <a:avLst/>
              <a:gdLst/>
              <a:ahLst/>
              <a:cxnLst/>
              <a:rect l="l" t="t" r="r" b="b"/>
              <a:pathLst>
                <a:path w="993973" h="730449">
                  <a:moveTo>
                    <a:pt x="496987" y="730449"/>
                  </a:moveTo>
                  <a:lnTo>
                    <a:pt x="0" y="324049"/>
                  </a:lnTo>
                  <a:lnTo>
                    <a:pt x="203200" y="324049"/>
                  </a:lnTo>
                  <a:lnTo>
                    <a:pt x="203200" y="0"/>
                  </a:lnTo>
                  <a:lnTo>
                    <a:pt x="790773" y="0"/>
                  </a:lnTo>
                  <a:lnTo>
                    <a:pt x="790773" y="324049"/>
                  </a:lnTo>
                  <a:lnTo>
                    <a:pt x="993973" y="324049"/>
                  </a:lnTo>
                  <a:lnTo>
                    <a:pt x="496987" y="730449"/>
                  </a:lnTo>
                  <a:close/>
                </a:path>
              </a:pathLst>
            </a:custGeom>
            <a:solidFill>
              <a:srgbClr val="FFC000"/>
            </a:solidFill>
          </p:spPr>
          <p:txBody>
            <a:bodyPr/>
            <a:lstStyle/>
            <a:p>
              <a:endParaRPr lang="en-GB"/>
            </a:p>
          </p:txBody>
        </p:sp>
        <p:sp>
          <p:nvSpPr>
            <p:cNvPr id="14" name="TextBox 14"/>
            <p:cNvSpPr txBox="1"/>
            <p:nvPr/>
          </p:nvSpPr>
          <p:spPr>
            <a:xfrm>
              <a:off x="203200" y="-47625"/>
              <a:ext cx="587573" cy="676474"/>
            </a:xfrm>
            <a:prstGeom prst="rect">
              <a:avLst/>
            </a:prstGeom>
          </p:spPr>
          <p:txBody>
            <a:bodyPr lIns="50800" tIns="50800" rIns="50800" bIns="50800" rtlCol="0" anchor="ctr"/>
            <a:lstStyle/>
            <a:p>
              <a:pPr algn="ctr">
                <a:lnSpc>
                  <a:spcPts val="2940"/>
                </a:lnSpc>
              </a:pPr>
              <a:r>
                <a:rPr lang="en-US" sz="2000" dirty="0">
                  <a:solidFill>
                    <a:srgbClr val="0072BA"/>
                  </a:solidFill>
                  <a:latin typeface="Filson Pro Bold"/>
                  <a:ea typeface="Filson Pro Bold"/>
                  <a:cs typeface="Filson Pro Bold"/>
                  <a:sym typeface="Filson Pro Bold"/>
                </a:rPr>
                <a:t>They will be added to your Career Tools here</a:t>
              </a:r>
            </a:p>
          </p:txBody>
        </p:sp>
      </p:grpSp>
      <p:sp>
        <p:nvSpPr>
          <p:cNvPr id="15" name="Freeform 15"/>
          <p:cNvSpPr/>
          <p:nvPr/>
        </p:nvSpPr>
        <p:spPr>
          <a:xfrm>
            <a:off x="7794361" y="662459"/>
            <a:ext cx="3570420" cy="1045159"/>
          </a:xfrm>
          <a:custGeom>
            <a:avLst/>
            <a:gdLst/>
            <a:ahLst/>
            <a:cxnLst/>
            <a:rect l="l" t="t" r="r" b="b"/>
            <a:pathLst>
              <a:path w="3570420" h="1045159">
                <a:moveTo>
                  <a:pt x="0" y="0"/>
                </a:moveTo>
                <a:lnTo>
                  <a:pt x="3570420" y="0"/>
                </a:lnTo>
                <a:lnTo>
                  <a:pt x="3570420" y="1045160"/>
                </a:lnTo>
                <a:lnTo>
                  <a:pt x="0" y="10451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6" name="Group 16"/>
          <p:cNvGrpSpPr/>
          <p:nvPr/>
        </p:nvGrpSpPr>
        <p:grpSpPr>
          <a:xfrm>
            <a:off x="10710568" y="91091"/>
            <a:ext cx="4112837" cy="2584780"/>
            <a:chOff x="0" y="0"/>
            <a:chExt cx="969268" cy="730938"/>
          </a:xfrm>
        </p:grpSpPr>
        <p:sp>
          <p:nvSpPr>
            <p:cNvPr id="17" name="Freeform 17"/>
            <p:cNvSpPr/>
            <p:nvPr/>
          </p:nvSpPr>
          <p:spPr>
            <a:xfrm>
              <a:off x="0" y="0"/>
              <a:ext cx="969268" cy="730938"/>
            </a:xfrm>
            <a:custGeom>
              <a:avLst/>
              <a:gdLst/>
              <a:ahLst/>
              <a:cxnLst/>
              <a:rect l="l" t="t" r="r" b="b"/>
              <a:pathLst>
                <a:path w="969268" h="730938">
                  <a:moveTo>
                    <a:pt x="0" y="365469"/>
                  </a:moveTo>
                  <a:lnTo>
                    <a:pt x="406400" y="0"/>
                  </a:lnTo>
                  <a:lnTo>
                    <a:pt x="406400" y="203200"/>
                  </a:lnTo>
                  <a:lnTo>
                    <a:pt x="969268" y="203200"/>
                  </a:lnTo>
                  <a:lnTo>
                    <a:pt x="969268" y="527738"/>
                  </a:lnTo>
                  <a:lnTo>
                    <a:pt x="406400" y="527738"/>
                  </a:lnTo>
                  <a:lnTo>
                    <a:pt x="406400" y="730938"/>
                  </a:lnTo>
                  <a:lnTo>
                    <a:pt x="0" y="365469"/>
                  </a:lnTo>
                  <a:close/>
                </a:path>
              </a:pathLst>
            </a:custGeom>
            <a:solidFill>
              <a:srgbClr val="FFC000"/>
            </a:solidFill>
          </p:spPr>
          <p:txBody>
            <a:bodyPr/>
            <a:lstStyle/>
            <a:p>
              <a:endParaRPr lang="en-GB"/>
            </a:p>
          </p:txBody>
        </p:sp>
        <p:sp>
          <p:nvSpPr>
            <p:cNvPr id="18" name="TextBox 18"/>
            <p:cNvSpPr txBox="1"/>
            <p:nvPr/>
          </p:nvSpPr>
          <p:spPr>
            <a:xfrm>
              <a:off x="175600" y="227415"/>
              <a:ext cx="764758" cy="275268"/>
            </a:xfrm>
            <a:prstGeom prst="rect">
              <a:avLst/>
            </a:prstGeom>
          </p:spPr>
          <p:txBody>
            <a:bodyPr lIns="50800" tIns="50800" rIns="50800" bIns="50800" rtlCol="0" anchor="ctr"/>
            <a:lstStyle/>
            <a:p>
              <a:pPr algn="ctr">
                <a:lnSpc>
                  <a:spcPts val="2940"/>
                </a:lnSpc>
              </a:pPr>
              <a:r>
                <a:rPr lang="en-US" dirty="0">
                  <a:solidFill>
                    <a:srgbClr val="0072BA"/>
                  </a:solidFill>
                  <a:latin typeface="Filson Pro Bold"/>
                  <a:ea typeface="Filson Pro Bold"/>
                  <a:cs typeface="Filson Pro Bold"/>
                  <a:sym typeface="Filson Pro Bold"/>
                </a:rPr>
                <a:t>If you’ve logged in you can save jobs, courses or providers </a:t>
              </a:r>
            </a:p>
          </p:txBody>
        </p:sp>
      </p:grpSp>
      <p:pic>
        <p:nvPicPr>
          <p:cNvPr id="22" name="Picture 21">
            <a:extLst>
              <a:ext uri="{FF2B5EF4-FFF2-40B4-BE49-F238E27FC236}">
                <a16:creationId xmlns:a16="http://schemas.microsoft.com/office/drawing/2014/main" id="{857F6D9F-01B5-844A-FA2D-13716A954362}"/>
              </a:ext>
            </a:extLst>
          </p:cNvPr>
          <p:cNvPicPr>
            <a:picLocks noChangeAspect="1"/>
          </p:cNvPicPr>
          <p:nvPr/>
        </p:nvPicPr>
        <p:blipFill>
          <a:blip r:embed="rId8"/>
          <a:stretch>
            <a:fillRect/>
          </a:stretch>
        </p:blipFill>
        <p:spPr>
          <a:xfrm>
            <a:off x="228600" y="9199132"/>
            <a:ext cx="3549651" cy="918945"/>
          </a:xfrm>
          <a:prstGeom prst="rect">
            <a:avLst/>
          </a:prstGeom>
        </p:spPr>
      </p:pic>
    </p:spTree>
    <p:extLst>
      <p:ext uri="{BB962C8B-B14F-4D97-AF65-F5344CB8AC3E}">
        <p14:creationId xmlns:p14="http://schemas.microsoft.com/office/powerpoint/2010/main" val="2772982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5"/>
                                        </p:tgtEl>
                                      </p:cBhvr>
                                    </p:animEffect>
                                    <p:animScale>
                                      <p:cBhvr>
                                        <p:cTn id="7" dur="250" autoRev="1" fill="hold"/>
                                        <p:tgtEl>
                                          <p:spTgt spid="15"/>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2D54115-92FF-D9E3-46CA-1D4A9787EE97}"/>
              </a:ext>
            </a:extLst>
          </p:cNvPr>
          <p:cNvSpPr/>
          <p:nvPr/>
        </p:nvSpPr>
        <p:spPr>
          <a:xfrm>
            <a:off x="0" y="-18781"/>
            <a:ext cx="18288000" cy="9268063"/>
          </a:xfrm>
          <a:prstGeom prst="rect">
            <a:avLst/>
          </a:prstGeom>
          <a:solidFill>
            <a:srgbClr val="0072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Freeform 2"/>
          <p:cNvSpPr/>
          <p:nvPr/>
        </p:nvSpPr>
        <p:spPr>
          <a:xfrm>
            <a:off x="-195987" y="1375264"/>
            <a:ext cx="18288000" cy="1416698"/>
          </a:xfrm>
          <a:custGeom>
            <a:avLst/>
            <a:gdLst/>
            <a:ahLst/>
            <a:cxnLst/>
            <a:rect l="l" t="t" r="r" b="b"/>
            <a:pathLst>
              <a:path w="18288000" h="7096099">
                <a:moveTo>
                  <a:pt x="0" y="0"/>
                </a:moveTo>
                <a:lnTo>
                  <a:pt x="18288000" y="0"/>
                </a:lnTo>
                <a:lnTo>
                  <a:pt x="18288000" y="7096099"/>
                </a:lnTo>
                <a:lnTo>
                  <a:pt x="0" y="7096099"/>
                </a:lnTo>
                <a:lnTo>
                  <a:pt x="0" y="0"/>
                </a:lnTo>
                <a:close/>
              </a:path>
            </a:pathLst>
          </a:custGeom>
          <a:blipFill>
            <a:blip r:embed="rId2"/>
            <a:stretch>
              <a:fillRect b="-378590"/>
            </a:stretch>
          </a:blipFill>
        </p:spPr>
        <p:txBody>
          <a:bodyPr/>
          <a:lstStyle/>
          <a:p>
            <a:endParaRPr lang="en-GB" dirty="0"/>
          </a:p>
        </p:txBody>
      </p:sp>
      <p:sp>
        <p:nvSpPr>
          <p:cNvPr id="9" name="Freeform 9"/>
          <p:cNvSpPr/>
          <p:nvPr/>
        </p:nvSpPr>
        <p:spPr>
          <a:xfrm>
            <a:off x="6172200" y="2110596"/>
            <a:ext cx="1066800" cy="575617"/>
          </a:xfrm>
          <a:custGeom>
            <a:avLst/>
            <a:gdLst/>
            <a:ahLst/>
            <a:cxnLst/>
            <a:rect l="l" t="t" r="r" b="b"/>
            <a:pathLst>
              <a:path w="1966394" h="575617">
                <a:moveTo>
                  <a:pt x="0" y="0"/>
                </a:moveTo>
                <a:lnTo>
                  <a:pt x="1966394" y="0"/>
                </a:lnTo>
                <a:lnTo>
                  <a:pt x="1966394" y="575617"/>
                </a:lnTo>
                <a:lnTo>
                  <a:pt x="0" y="5756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1" name="Group 11"/>
          <p:cNvGrpSpPr/>
          <p:nvPr/>
        </p:nvGrpSpPr>
        <p:grpSpPr>
          <a:xfrm>
            <a:off x="0" y="9075031"/>
            <a:ext cx="18288000" cy="1211969"/>
            <a:chOff x="0" y="0"/>
            <a:chExt cx="5102194" cy="338129"/>
          </a:xfrm>
        </p:grpSpPr>
        <p:sp>
          <p:nvSpPr>
            <p:cNvPr id="12" name="Freeform 12"/>
            <p:cNvSpPr/>
            <p:nvPr/>
          </p:nvSpPr>
          <p:spPr>
            <a:xfrm>
              <a:off x="0" y="0"/>
              <a:ext cx="5102194" cy="338129"/>
            </a:xfrm>
            <a:custGeom>
              <a:avLst/>
              <a:gdLst/>
              <a:ahLst/>
              <a:cxnLst/>
              <a:rect l="l" t="t" r="r" b="b"/>
              <a:pathLst>
                <a:path w="5102194" h="338129">
                  <a:moveTo>
                    <a:pt x="0" y="0"/>
                  </a:moveTo>
                  <a:lnTo>
                    <a:pt x="5102194" y="0"/>
                  </a:lnTo>
                  <a:lnTo>
                    <a:pt x="5102194" y="338129"/>
                  </a:lnTo>
                  <a:lnTo>
                    <a:pt x="0" y="338129"/>
                  </a:lnTo>
                  <a:close/>
                </a:path>
              </a:pathLst>
            </a:custGeom>
            <a:solidFill>
              <a:srgbClr val="FFFFFF"/>
            </a:solidFill>
          </p:spPr>
          <p:txBody>
            <a:bodyPr/>
            <a:lstStyle/>
            <a:p>
              <a:endParaRPr lang="en-GB"/>
            </a:p>
          </p:txBody>
        </p:sp>
        <p:sp>
          <p:nvSpPr>
            <p:cNvPr id="13" name="TextBox 13"/>
            <p:cNvSpPr txBox="1"/>
            <p:nvPr/>
          </p:nvSpPr>
          <p:spPr>
            <a:xfrm>
              <a:off x="0" y="-9525"/>
              <a:ext cx="5102194" cy="347654"/>
            </a:xfrm>
            <a:prstGeom prst="rect">
              <a:avLst/>
            </a:prstGeom>
          </p:spPr>
          <p:txBody>
            <a:bodyPr lIns="46140" tIns="46140" rIns="46140" bIns="46140" rtlCol="0" anchor="ctr"/>
            <a:lstStyle/>
            <a:p>
              <a:pPr algn="ctr">
                <a:lnSpc>
                  <a:spcPts val="1961"/>
                </a:lnSpc>
              </a:pPr>
              <a:endParaRPr/>
            </a:p>
          </p:txBody>
        </p:sp>
      </p:grpSp>
      <p:sp>
        <p:nvSpPr>
          <p:cNvPr id="15" name="Freeform 15"/>
          <p:cNvSpPr/>
          <p:nvPr/>
        </p:nvSpPr>
        <p:spPr>
          <a:xfrm>
            <a:off x="14421265" y="9356577"/>
            <a:ext cx="3670748" cy="763710"/>
          </a:xfrm>
          <a:custGeom>
            <a:avLst/>
            <a:gdLst/>
            <a:ahLst/>
            <a:cxnLst/>
            <a:rect l="l" t="t" r="r" b="b"/>
            <a:pathLst>
              <a:path w="3670748" h="763710">
                <a:moveTo>
                  <a:pt x="0" y="0"/>
                </a:moveTo>
                <a:lnTo>
                  <a:pt x="3670748" y="0"/>
                </a:lnTo>
                <a:lnTo>
                  <a:pt x="3670748" y="763710"/>
                </a:lnTo>
                <a:lnTo>
                  <a:pt x="0" y="763710"/>
                </a:lnTo>
                <a:lnTo>
                  <a:pt x="0" y="0"/>
                </a:lnTo>
                <a:close/>
              </a:path>
            </a:pathLst>
          </a:custGeom>
          <a:blipFill>
            <a:blip r:embed="rId5"/>
            <a:stretch>
              <a:fillRect/>
            </a:stretch>
          </a:blipFill>
        </p:spPr>
        <p:txBody>
          <a:bodyPr/>
          <a:lstStyle/>
          <a:p>
            <a:endParaRPr lang="en-GB"/>
          </a:p>
        </p:txBody>
      </p:sp>
      <p:sp>
        <p:nvSpPr>
          <p:cNvPr id="20" name="TextBox 15">
            <a:extLst>
              <a:ext uri="{FF2B5EF4-FFF2-40B4-BE49-F238E27FC236}">
                <a16:creationId xmlns:a16="http://schemas.microsoft.com/office/drawing/2014/main" id="{2592CCE4-8184-2422-D61C-FF80CC4C7702}"/>
              </a:ext>
            </a:extLst>
          </p:cNvPr>
          <p:cNvSpPr txBox="1"/>
          <p:nvPr/>
        </p:nvSpPr>
        <p:spPr>
          <a:xfrm>
            <a:off x="1094241" y="195156"/>
            <a:ext cx="16099517" cy="2491057"/>
          </a:xfrm>
          <a:prstGeom prst="rect">
            <a:avLst/>
          </a:prstGeom>
        </p:spPr>
        <p:txBody>
          <a:bodyPr lIns="50800" tIns="50800" rIns="50800" bIns="50800" rtlCol="0" anchor="ctr"/>
          <a:lstStyle/>
          <a:p>
            <a:pPr algn="ctr">
              <a:lnSpc>
                <a:spcPts val="1905"/>
              </a:lnSpc>
            </a:pPr>
            <a:endParaRPr/>
          </a:p>
        </p:txBody>
      </p:sp>
      <p:pic>
        <p:nvPicPr>
          <p:cNvPr id="28" name="Picture 27">
            <a:extLst>
              <a:ext uri="{FF2B5EF4-FFF2-40B4-BE49-F238E27FC236}">
                <a16:creationId xmlns:a16="http://schemas.microsoft.com/office/drawing/2014/main" id="{8216891C-55E0-2AB4-C76C-930AF98F779D}"/>
              </a:ext>
            </a:extLst>
          </p:cNvPr>
          <p:cNvPicPr>
            <a:picLocks noChangeAspect="1"/>
          </p:cNvPicPr>
          <p:nvPr/>
        </p:nvPicPr>
        <p:blipFill>
          <a:blip r:embed="rId6"/>
          <a:stretch>
            <a:fillRect/>
          </a:stretch>
        </p:blipFill>
        <p:spPr>
          <a:xfrm>
            <a:off x="228600" y="9199132"/>
            <a:ext cx="3549651" cy="918945"/>
          </a:xfrm>
          <a:prstGeom prst="rect">
            <a:avLst/>
          </a:prstGeom>
        </p:spPr>
      </p:pic>
      <p:pic>
        <p:nvPicPr>
          <p:cNvPr id="4" name="Picture 3">
            <a:extLst>
              <a:ext uri="{FF2B5EF4-FFF2-40B4-BE49-F238E27FC236}">
                <a16:creationId xmlns:a16="http://schemas.microsoft.com/office/drawing/2014/main" id="{F360A83E-5288-9876-0B17-C010686A0509}"/>
              </a:ext>
            </a:extLst>
          </p:cNvPr>
          <p:cNvPicPr>
            <a:picLocks noChangeAspect="1"/>
          </p:cNvPicPr>
          <p:nvPr/>
        </p:nvPicPr>
        <p:blipFill>
          <a:blip r:embed="rId7"/>
          <a:stretch>
            <a:fillRect/>
          </a:stretch>
        </p:blipFill>
        <p:spPr>
          <a:xfrm>
            <a:off x="3271473" y="2998354"/>
            <a:ext cx="11745050" cy="5868285"/>
          </a:xfrm>
          <a:prstGeom prst="rect">
            <a:avLst/>
          </a:prstGeom>
        </p:spPr>
      </p:pic>
      <p:grpSp>
        <p:nvGrpSpPr>
          <p:cNvPr id="3" name="Group 13">
            <a:extLst>
              <a:ext uri="{FF2B5EF4-FFF2-40B4-BE49-F238E27FC236}">
                <a16:creationId xmlns:a16="http://schemas.microsoft.com/office/drawing/2014/main" id="{76DB047A-8AF3-DACF-97FC-8BE445869A06}"/>
              </a:ext>
            </a:extLst>
          </p:cNvPr>
          <p:cNvGrpSpPr/>
          <p:nvPr/>
        </p:nvGrpSpPr>
        <p:grpSpPr>
          <a:xfrm>
            <a:off x="2222507" y="231027"/>
            <a:ext cx="13182600" cy="1189334"/>
            <a:chOff x="0" y="0"/>
            <a:chExt cx="4240202" cy="812800"/>
          </a:xfrm>
        </p:grpSpPr>
        <p:sp>
          <p:nvSpPr>
            <p:cNvPr id="5" name="Freeform 14">
              <a:extLst>
                <a:ext uri="{FF2B5EF4-FFF2-40B4-BE49-F238E27FC236}">
                  <a16:creationId xmlns:a16="http://schemas.microsoft.com/office/drawing/2014/main" id="{04F6F392-81D2-9A9A-E585-FBB4C0641FF8}"/>
                </a:ext>
              </a:extLst>
            </p:cNvPr>
            <p:cNvSpPr/>
            <p:nvPr/>
          </p:nvSpPr>
          <p:spPr>
            <a:xfrm>
              <a:off x="0" y="0"/>
              <a:ext cx="4240202" cy="812800"/>
            </a:xfrm>
            <a:custGeom>
              <a:avLst/>
              <a:gdLst/>
              <a:ahLst/>
              <a:cxnLst/>
              <a:rect l="l" t="t" r="r" b="b"/>
              <a:pathLst>
                <a:path w="4240202" h="812800">
                  <a:moveTo>
                    <a:pt x="24525" y="0"/>
                  </a:moveTo>
                  <a:lnTo>
                    <a:pt x="4215677" y="0"/>
                  </a:lnTo>
                  <a:cubicBezTo>
                    <a:pt x="4222181" y="0"/>
                    <a:pt x="4228419" y="2584"/>
                    <a:pt x="4233019" y="7183"/>
                  </a:cubicBezTo>
                  <a:cubicBezTo>
                    <a:pt x="4237618" y="11782"/>
                    <a:pt x="4240202" y="18020"/>
                    <a:pt x="4240202" y="24525"/>
                  </a:cubicBezTo>
                  <a:lnTo>
                    <a:pt x="4240202" y="788275"/>
                  </a:lnTo>
                  <a:cubicBezTo>
                    <a:pt x="4240202" y="794780"/>
                    <a:pt x="4237618" y="801018"/>
                    <a:pt x="4233019" y="805617"/>
                  </a:cubicBezTo>
                  <a:cubicBezTo>
                    <a:pt x="4228419" y="810216"/>
                    <a:pt x="4222181" y="812800"/>
                    <a:pt x="4215677" y="812800"/>
                  </a:cubicBezTo>
                  <a:lnTo>
                    <a:pt x="24525" y="812800"/>
                  </a:lnTo>
                  <a:cubicBezTo>
                    <a:pt x="18020" y="812800"/>
                    <a:pt x="11782" y="810216"/>
                    <a:pt x="7183" y="805617"/>
                  </a:cubicBezTo>
                  <a:cubicBezTo>
                    <a:pt x="2584" y="801018"/>
                    <a:pt x="0" y="794780"/>
                    <a:pt x="0" y="788275"/>
                  </a:cubicBezTo>
                  <a:lnTo>
                    <a:pt x="0" y="24525"/>
                  </a:lnTo>
                  <a:cubicBezTo>
                    <a:pt x="0" y="18020"/>
                    <a:pt x="2584" y="11782"/>
                    <a:pt x="7183" y="7183"/>
                  </a:cubicBezTo>
                  <a:cubicBezTo>
                    <a:pt x="11782" y="2584"/>
                    <a:pt x="18020" y="0"/>
                    <a:pt x="24525" y="0"/>
                  </a:cubicBezTo>
                  <a:close/>
                </a:path>
              </a:pathLst>
            </a:custGeom>
            <a:solidFill>
              <a:srgbClr val="F6D000"/>
            </a:solidFill>
            <a:ln w="95250" cap="rnd">
              <a:solidFill>
                <a:srgbClr val="FFFFFF"/>
              </a:solidFill>
              <a:prstDash val="solid"/>
              <a:round/>
            </a:ln>
          </p:spPr>
          <p:txBody>
            <a:bodyPr/>
            <a:lstStyle/>
            <a:p>
              <a:endParaRPr lang="en-GB"/>
            </a:p>
          </p:txBody>
        </p:sp>
        <p:sp>
          <p:nvSpPr>
            <p:cNvPr id="6" name="TextBox 15">
              <a:extLst>
                <a:ext uri="{FF2B5EF4-FFF2-40B4-BE49-F238E27FC236}">
                  <a16:creationId xmlns:a16="http://schemas.microsoft.com/office/drawing/2014/main" id="{C6374526-BB17-481F-33D9-E9B7DE66772C}"/>
                </a:ext>
              </a:extLst>
            </p:cNvPr>
            <p:cNvSpPr txBox="1"/>
            <p:nvPr/>
          </p:nvSpPr>
          <p:spPr>
            <a:xfrm>
              <a:off x="0" y="-38100"/>
              <a:ext cx="4240202" cy="850900"/>
            </a:xfrm>
            <a:prstGeom prst="rect">
              <a:avLst/>
            </a:prstGeom>
          </p:spPr>
          <p:txBody>
            <a:bodyPr lIns="50800" tIns="50800" rIns="50800" bIns="50800" rtlCol="0" anchor="ctr"/>
            <a:lstStyle/>
            <a:p>
              <a:pPr algn="ctr">
                <a:lnSpc>
                  <a:spcPts val="1905"/>
                </a:lnSpc>
              </a:pPr>
              <a:endParaRPr/>
            </a:p>
          </p:txBody>
        </p:sp>
      </p:grpSp>
      <p:sp>
        <p:nvSpPr>
          <p:cNvPr id="21" name="TextBox 25">
            <a:extLst>
              <a:ext uri="{FF2B5EF4-FFF2-40B4-BE49-F238E27FC236}">
                <a16:creationId xmlns:a16="http://schemas.microsoft.com/office/drawing/2014/main" id="{E1BCFF41-BAB4-69D1-976D-0F730D4B004E}"/>
              </a:ext>
            </a:extLst>
          </p:cNvPr>
          <p:cNvSpPr txBox="1"/>
          <p:nvPr/>
        </p:nvSpPr>
        <p:spPr>
          <a:xfrm>
            <a:off x="2438400" y="436972"/>
            <a:ext cx="12725400" cy="830997"/>
          </a:xfrm>
          <a:prstGeom prst="rect">
            <a:avLst/>
          </a:prstGeom>
        </p:spPr>
        <p:txBody>
          <a:bodyPr wrap="square" lIns="0" tIns="0" rIns="0" bIns="0" rtlCol="0" anchor="t">
            <a:spAutoFit/>
          </a:bodyPr>
          <a:lstStyle/>
          <a:p>
            <a:pPr algn="ctr"/>
            <a:r>
              <a:rPr lang="en-US" sz="5400" spc="7" dirty="0">
                <a:solidFill>
                  <a:srgbClr val="231F20"/>
                </a:solidFill>
                <a:latin typeface="Filson Pro Medium"/>
                <a:ea typeface="Filson Pro Medium"/>
                <a:cs typeface="Filson Pro Medium"/>
                <a:sym typeface="Filson Pro Medium"/>
              </a:rPr>
              <a:t>View videos of jobs and courses </a:t>
            </a:r>
          </a:p>
        </p:txBody>
      </p:sp>
      <p:sp>
        <p:nvSpPr>
          <p:cNvPr id="7" name="Freeform 9">
            <a:extLst>
              <a:ext uri="{FF2B5EF4-FFF2-40B4-BE49-F238E27FC236}">
                <a16:creationId xmlns:a16="http://schemas.microsoft.com/office/drawing/2014/main" id="{9AB73660-A6B3-4120-4B43-180A053D51E9}"/>
              </a:ext>
            </a:extLst>
          </p:cNvPr>
          <p:cNvSpPr/>
          <p:nvPr/>
        </p:nvSpPr>
        <p:spPr>
          <a:xfrm>
            <a:off x="3297977" y="5235059"/>
            <a:ext cx="1066800" cy="575617"/>
          </a:xfrm>
          <a:custGeom>
            <a:avLst/>
            <a:gdLst/>
            <a:ahLst/>
            <a:cxnLst/>
            <a:rect l="l" t="t" r="r" b="b"/>
            <a:pathLst>
              <a:path w="1966394" h="575617">
                <a:moveTo>
                  <a:pt x="0" y="0"/>
                </a:moveTo>
                <a:lnTo>
                  <a:pt x="1966394" y="0"/>
                </a:lnTo>
                <a:lnTo>
                  <a:pt x="1966394" y="575617"/>
                </a:lnTo>
                <a:lnTo>
                  <a:pt x="0" y="5756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Tree>
    <p:extLst>
      <p:ext uri="{BB962C8B-B14F-4D97-AF65-F5344CB8AC3E}">
        <p14:creationId xmlns:p14="http://schemas.microsoft.com/office/powerpoint/2010/main" val="3981154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408</TotalTime>
  <Words>2459</Words>
  <Application>Microsoft Office PowerPoint</Application>
  <PresentationFormat>Custom</PresentationFormat>
  <Paragraphs>391</Paragraphs>
  <Slides>27</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Filson Pro</vt:lpstr>
      <vt:lpstr>YAF2GzLAv1g 0</vt:lpstr>
      <vt:lpstr>Calibri</vt:lpstr>
      <vt:lpstr>Filson Pro Bold</vt:lpstr>
      <vt:lpstr>Filson Pro Medium</vt:lpstr>
      <vt:lpstr>Arial</vt:lpstr>
      <vt:lpstr>Office Theme</vt:lpstr>
      <vt:lpstr>PowerPoint Presentation</vt:lpstr>
      <vt:lpstr>Teacher notes</vt:lpstr>
      <vt:lpstr>PowerPoint Presentation</vt:lpstr>
      <vt:lpstr>Contents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Final NSSW Careerpilot Posters (Presentation)</dc:title>
  <dc:creator>Alice Hossent</dc:creator>
  <cp:lastModifiedBy>Alice Hossent</cp:lastModifiedBy>
  <cp:revision>14</cp:revision>
  <dcterms:created xsi:type="dcterms:W3CDTF">2006-08-16T00:00:00Z</dcterms:created>
  <dcterms:modified xsi:type="dcterms:W3CDTF">2024-09-20T11:28:25Z</dcterms:modified>
  <dc:identifier>DAGNo_IB2mc</dc:identifier>
</cp:coreProperties>
</file>